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314" r:id="rId2"/>
    <p:sldId id="336" r:id="rId3"/>
    <p:sldId id="337" r:id="rId4"/>
    <p:sldId id="329" r:id="rId5"/>
    <p:sldId id="350" r:id="rId6"/>
    <p:sldId id="383" r:id="rId7"/>
    <p:sldId id="338" r:id="rId8"/>
    <p:sldId id="339" r:id="rId9"/>
    <p:sldId id="354" r:id="rId10"/>
    <p:sldId id="384" r:id="rId11"/>
    <p:sldId id="341" r:id="rId12"/>
    <p:sldId id="403" r:id="rId13"/>
    <p:sldId id="386" r:id="rId14"/>
    <p:sldId id="387" r:id="rId15"/>
    <p:sldId id="389" r:id="rId16"/>
    <p:sldId id="390" r:id="rId17"/>
    <p:sldId id="391" r:id="rId18"/>
    <p:sldId id="392" r:id="rId19"/>
    <p:sldId id="393" r:id="rId20"/>
    <p:sldId id="394" r:id="rId21"/>
    <p:sldId id="395" r:id="rId22"/>
    <p:sldId id="396" r:id="rId23"/>
    <p:sldId id="397" r:id="rId24"/>
    <p:sldId id="398" r:id="rId25"/>
    <p:sldId id="399" r:id="rId26"/>
    <p:sldId id="404" r:id="rId27"/>
    <p:sldId id="401" r:id="rId28"/>
    <p:sldId id="402" r:id="rId29"/>
    <p:sldId id="405"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51" r:id="rId54"/>
  </p:sldIdLst>
  <p:sldSz cx="9144000" cy="6858000" type="screen4x3"/>
  <p:notesSz cx="7315200" cy="12344400"/>
  <p:defaultTextStyle>
    <a:defPPr>
      <a:defRPr lang="es-ES"/>
    </a:defPPr>
    <a:lvl1pPr algn="l" rtl="0" fontAlgn="base">
      <a:spcBef>
        <a:spcPct val="0"/>
      </a:spcBef>
      <a:spcAft>
        <a:spcPct val="0"/>
      </a:spcAft>
      <a:defRPr sz="2000" b="1" kern="1200">
        <a:solidFill>
          <a:schemeClr val="tx1"/>
        </a:solidFill>
        <a:latin typeface="Arial" charset="0"/>
        <a:ea typeface="+mn-ea"/>
        <a:cs typeface="Arial" charset="0"/>
      </a:defRPr>
    </a:lvl1pPr>
    <a:lvl2pPr marL="457200" algn="l" rtl="0" fontAlgn="base">
      <a:spcBef>
        <a:spcPct val="0"/>
      </a:spcBef>
      <a:spcAft>
        <a:spcPct val="0"/>
      </a:spcAft>
      <a:defRPr sz="2000" b="1" kern="1200">
        <a:solidFill>
          <a:schemeClr val="tx1"/>
        </a:solidFill>
        <a:latin typeface="Arial" charset="0"/>
        <a:ea typeface="+mn-ea"/>
        <a:cs typeface="Arial" charset="0"/>
      </a:defRPr>
    </a:lvl2pPr>
    <a:lvl3pPr marL="914400" algn="l" rtl="0" fontAlgn="base">
      <a:spcBef>
        <a:spcPct val="0"/>
      </a:spcBef>
      <a:spcAft>
        <a:spcPct val="0"/>
      </a:spcAft>
      <a:defRPr sz="2000" b="1" kern="1200">
        <a:solidFill>
          <a:schemeClr val="tx1"/>
        </a:solidFill>
        <a:latin typeface="Arial" charset="0"/>
        <a:ea typeface="+mn-ea"/>
        <a:cs typeface="Arial" charset="0"/>
      </a:defRPr>
    </a:lvl3pPr>
    <a:lvl4pPr marL="1371600" algn="l" rtl="0" fontAlgn="base">
      <a:spcBef>
        <a:spcPct val="0"/>
      </a:spcBef>
      <a:spcAft>
        <a:spcPct val="0"/>
      </a:spcAft>
      <a:defRPr sz="2000" b="1" kern="1200">
        <a:solidFill>
          <a:schemeClr val="tx1"/>
        </a:solidFill>
        <a:latin typeface="Arial" charset="0"/>
        <a:ea typeface="+mn-ea"/>
        <a:cs typeface="Arial" charset="0"/>
      </a:defRPr>
    </a:lvl4pPr>
    <a:lvl5pPr marL="1828800" algn="l" rtl="0" fontAlgn="base">
      <a:spcBef>
        <a:spcPct val="0"/>
      </a:spcBef>
      <a:spcAft>
        <a:spcPct val="0"/>
      </a:spcAft>
      <a:defRPr sz="2000" b="1" kern="1200">
        <a:solidFill>
          <a:schemeClr val="tx1"/>
        </a:solidFill>
        <a:latin typeface="Arial" charset="0"/>
        <a:ea typeface="+mn-ea"/>
        <a:cs typeface="Arial" charset="0"/>
      </a:defRPr>
    </a:lvl5pPr>
    <a:lvl6pPr marL="2286000" algn="l" defTabSz="914400" rtl="0" eaLnBrk="1" latinLnBrk="0" hangingPunct="1">
      <a:defRPr sz="2000" b="1" kern="1200">
        <a:solidFill>
          <a:schemeClr val="tx1"/>
        </a:solidFill>
        <a:latin typeface="Arial" charset="0"/>
        <a:ea typeface="+mn-ea"/>
        <a:cs typeface="Arial" charset="0"/>
      </a:defRPr>
    </a:lvl6pPr>
    <a:lvl7pPr marL="2743200" algn="l" defTabSz="914400" rtl="0" eaLnBrk="1" latinLnBrk="0" hangingPunct="1">
      <a:defRPr sz="2000" b="1" kern="1200">
        <a:solidFill>
          <a:schemeClr val="tx1"/>
        </a:solidFill>
        <a:latin typeface="Arial" charset="0"/>
        <a:ea typeface="+mn-ea"/>
        <a:cs typeface="Arial" charset="0"/>
      </a:defRPr>
    </a:lvl7pPr>
    <a:lvl8pPr marL="3200400" algn="l" defTabSz="914400" rtl="0" eaLnBrk="1" latinLnBrk="0" hangingPunct="1">
      <a:defRPr sz="2000" b="1" kern="1200">
        <a:solidFill>
          <a:schemeClr val="tx1"/>
        </a:solidFill>
        <a:latin typeface="Arial" charset="0"/>
        <a:ea typeface="+mn-ea"/>
        <a:cs typeface="Arial" charset="0"/>
      </a:defRPr>
    </a:lvl8pPr>
    <a:lvl9pPr marL="3657600" algn="l" defTabSz="914400" rtl="0" eaLnBrk="1" latinLnBrk="0" hangingPunct="1">
      <a:defRPr sz="20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DDDDDD"/>
    <a:srgbClr val="FFFF00"/>
    <a:srgbClr val="F2D9AC"/>
    <a:srgbClr val="F7FEA0"/>
    <a:srgbClr val="A3D7FB"/>
    <a:srgbClr val="A6F8DF"/>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088" autoAdjust="0"/>
    <p:restoredTop sz="94832" autoAdjust="0"/>
  </p:normalViewPr>
  <p:slideViewPr>
    <p:cSldViewPr>
      <p:cViewPr varScale="1">
        <p:scale>
          <a:sx n="54" d="100"/>
          <a:sy n="54" d="100"/>
        </p:scale>
        <p:origin x="-16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DB37A-8884-4DD5-A90E-531A66AA5198}" type="doc">
      <dgm:prSet loTypeId="urn:microsoft.com/office/officeart/2009/3/layout/IncreasingArrowsProcess" loCatId="process" qsTypeId="urn:microsoft.com/office/officeart/2005/8/quickstyle/3d2" qsCatId="3D" csTypeId="urn:microsoft.com/office/officeart/2005/8/colors/accent2_4" csCatId="accent2" phldr="1"/>
      <dgm:spPr/>
      <dgm:t>
        <a:bodyPr/>
        <a:lstStyle/>
        <a:p>
          <a:endParaRPr lang="es-CL"/>
        </a:p>
      </dgm:t>
    </dgm:pt>
    <dgm:pt modelId="{DDDDE3A1-B470-4F8B-A95B-E1F18E6BEE5F}">
      <dgm:prSet phldrT="[Texto]"/>
      <dgm:spPr/>
      <dgm:t>
        <a:bodyPr/>
        <a:lstStyle/>
        <a:p>
          <a:r>
            <a:rPr lang="es-CL" dirty="0" smtClean="0"/>
            <a:t>Auditores</a:t>
          </a:r>
          <a:endParaRPr lang="es-CL" dirty="0"/>
        </a:p>
      </dgm:t>
    </dgm:pt>
    <dgm:pt modelId="{8AF69566-D7D1-4419-B680-C908A322E4E0}" type="parTrans" cxnId="{646E615D-7ADA-4129-B628-4B36CBF1C6A4}">
      <dgm:prSet/>
      <dgm:spPr/>
      <dgm:t>
        <a:bodyPr/>
        <a:lstStyle/>
        <a:p>
          <a:endParaRPr lang="es-CL"/>
        </a:p>
      </dgm:t>
    </dgm:pt>
    <dgm:pt modelId="{74E0405D-ED76-48F6-90DD-41D6F8FA1D57}" type="sibTrans" cxnId="{646E615D-7ADA-4129-B628-4B36CBF1C6A4}">
      <dgm:prSet/>
      <dgm:spPr/>
      <dgm:t>
        <a:bodyPr/>
        <a:lstStyle/>
        <a:p>
          <a:endParaRPr lang="es-CL"/>
        </a:p>
      </dgm:t>
    </dgm:pt>
    <dgm:pt modelId="{2C533D39-BB07-4B4B-81B9-D3D661C7D01F}">
      <dgm:prSet phldrT="[Texto]"/>
      <dgm:spPr/>
      <dgm:t>
        <a:bodyPr/>
        <a:lstStyle/>
        <a:p>
          <a:r>
            <a:rPr lang="es-CL" dirty="0" smtClean="0"/>
            <a:t>Ejecución de Programas de Trabajo.</a:t>
          </a:r>
          <a:endParaRPr lang="es-CL" dirty="0"/>
        </a:p>
      </dgm:t>
    </dgm:pt>
    <dgm:pt modelId="{F379BB01-BF09-47F2-B684-48BD0D48A413}" type="parTrans" cxnId="{58DF7E2C-CD41-4B67-90D4-9A6E7ED3ABC8}">
      <dgm:prSet/>
      <dgm:spPr/>
      <dgm:t>
        <a:bodyPr/>
        <a:lstStyle/>
        <a:p>
          <a:endParaRPr lang="es-CL"/>
        </a:p>
      </dgm:t>
    </dgm:pt>
    <dgm:pt modelId="{F62C6ED0-EDE0-4DE7-B66A-08935A0644B1}" type="sibTrans" cxnId="{58DF7E2C-CD41-4B67-90D4-9A6E7ED3ABC8}">
      <dgm:prSet/>
      <dgm:spPr/>
      <dgm:t>
        <a:bodyPr/>
        <a:lstStyle/>
        <a:p>
          <a:endParaRPr lang="es-CL"/>
        </a:p>
      </dgm:t>
    </dgm:pt>
    <dgm:pt modelId="{5ECDA1A4-F658-4E24-9AEF-B2C4D08CE142}">
      <dgm:prSet phldrT="[Texto]"/>
      <dgm:spPr/>
      <dgm:t>
        <a:bodyPr/>
        <a:lstStyle/>
        <a:p>
          <a:r>
            <a:rPr lang="es-CL" dirty="0" smtClean="0"/>
            <a:t>Abogado</a:t>
          </a:r>
          <a:endParaRPr lang="es-CL" dirty="0"/>
        </a:p>
      </dgm:t>
    </dgm:pt>
    <dgm:pt modelId="{7755682A-05F2-459E-A84E-A49F063FE83F}" type="parTrans" cxnId="{6C7DAA38-1FD7-466E-AD08-98072B7AD305}">
      <dgm:prSet/>
      <dgm:spPr/>
      <dgm:t>
        <a:bodyPr/>
        <a:lstStyle/>
        <a:p>
          <a:endParaRPr lang="es-CL"/>
        </a:p>
      </dgm:t>
    </dgm:pt>
    <dgm:pt modelId="{B168A622-D5F6-433A-9330-E334127111E7}" type="sibTrans" cxnId="{6C7DAA38-1FD7-466E-AD08-98072B7AD305}">
      <dgm:prSet/>
      <dgm:spPr/>
      <dgm:t>
        <a:bodyPr/>
        <a:lstStyle/>
        <a:p>
          <a:endParaRPr lang="es-CL"/>
        </a:p>
      </dgm:t>
    </dgm:pt>
    <dgm:pt modelId="{DAE0D68D-53D8-42FC-A586-D36A9F3649B6}">
      <dgm:prSet phldrT="[Texto]"/>
      <dgm:spPr/>
      <dgm:t>
        <a:bodyPr/>
        <a:lstStyle/>
        <a:p>
          <a:r>
            <a:rPr lang="es-CL" dirty="0" smtClean="0"/>
            <a:t>Observaciones jurídicas a Operaciones 2005 al 2009.</a:t>
          </a:r>
          <a:endParaRPr lang="es-CL" dirty="0"/>
        </a:p>
      </dgm:t>
    </dgm:pt>
    <dgm:pt modelId="{71F270E4-9FE6-429E-8AF3-7547A892B20B}" type="parTrans" cxnId="{2A71C6D6-DAD0-4569-BAFE-7D4092F6EC79}">
      <dgm:prSet/>
      <dgm:spPr/>
      <dgm:t>
        <a:bodyPr/>
        <a:lstStyle/>
        <a:p>
          <a:endParaRPr lang="es-CL"/>
        </a:p>
      </dgm:t>
    </dgm:pt>
    <dgm:pt modelId="{33BD4451-4177-4064-B381-1CF479DEE555}" type="sibTrans" cxnId="{2A71C6D6-DAD0-4569-BAFE-7D4092F6EC79}">
      <dgm:prSet/>
      <dgm:spPr/>
      <dgm:t>
        <a:bodyPr/>
        <a:lstStyle/>
        <a:p>
          <a:endParaRPr lang="es-CL"/>
        </a:p>
      </dgm:t>
    </dgm:pt>
    <dgm:pt modelId="{97EF314A-8478-4979-971B-D6C9C375D779}">
      <dgm:prSet phldrT="[Texto]"/>
      <dgm:spPr/>
      <dgm:t>
        <a:bodyPr/>
        <a:lstStyle/>
        <a:p>
          <a:r>
            <a:rPr lang="es-CL" dirty="0" smtClean="0"/>
            <a:t>Arquitecto</a:t>
          </a:r>
          <a:endParaRPr lang="es-CL" dirty="0"/>
        </a:p>
      </dgm:t>
    </dgm:pt>
    <dgm:pt modelId="{A41E6B99-E32B-4214-A6D6-BAD3E36B1D19}" type="parTrans" cxnId="{E0710C32-37B2-484C-A7B7-FB464560004A}">
      <dgm:prSet/>
      <dgm:spPr/>
      <dgm:t>
        <a:bodyPr/>
        <a:lstStyle/>
        <a:p>
          <a:endParaRPr lang="es-CL"/>
        </a:p>
      </dgm:t>
    </dgm:pt>
    <dgm:pt modelId="{019A8B4E-719F-44E9-8AA3-1538B61C702F}" type="sibTrans" cxnId="{E0710C32-37B2-484C-A7B7-FB464560004A}">
      <dgm:prSet/>
      <dgm:spPr/>
      <dgm:t>
        <a:bodyPr/>
        <a:lstStyle/>
        <a:p>
          <a:endParaRPr lang="es-CL"/>
        </a:p>
      </dgm:t>
    </dgm:pt>
    <dgm:pt modelId="{B73F5F73-1350-460A-B91A-11201F7480F9}">
      <dgm:prSet phldrT="[Texto]"/>
      <dgm:spPr/>
      <dgm:t>
        <a:bodyPr/>
        <a:lstStyle/>
        <a:p>
          <a:r>
            <a:rPr lang="es-CL" dirty="0" smtClean="0"/>
            <a:t>Revisión de antecedentes de los proyectos.</a:t>
          </a:r>
          <a:endParaRPr lang="es-CL" dirty="0"/>
        </a:p>
      </dgm:t>
    </dgm:pt>
    <dgm:pt modelId="{DB6E7CFE-587A-4E6A-82F5-E30243DAC623}" type="parTrans" cxnId="{CDAAFA79-0428-4817-B2A2-163A3AD20FF3}">
      <dgm:prSet/>
      <dgm:spPr/>
      <dgm:t>
        <a:bodyPr/>
        <a:lstStyle/>
        <a:p>
          <a:endParaRPr lang="es-CL"/>
        </a:p>
      </dgm:t>
    </dgm:pt>
    <dgm:pt modelId="{2A4FD414-57A0-4940-9452-3B8EFE04E991}" type="sibTrans" cxnId="{CDAAFA79-0428-4817-B2A2-163A3AD20FF3}">
      <dgm:prSet/>
      <dgm:spPr/>
      <dgm:t>
        <a:bodyPr/>
        <a:lstStyle/>
        <a:p>
          <a:endParaRPr lang="es-CL"/>
        </a:p>
      </dgm:t>
    </dgm:pt>
    <dgm:pt modelId="{960F7B12-FB9F-49E7-B7C7-6A0CE6584140}">
      <dgm:prSet phldrT="[Texto]"/>
      <dgm:spPr/>
      <dgm:t>
        <a:bodyPr/>
        <a:lstStyle/>
        <a:p>
          <a:r>
            <a:rPr lang="es-CL" dirty="0" smtClean="0"/>
            <a:t>Visita a terreno a Proyectos (muestra) y entrega de observaciones.</a:t>
          </a:r>
          <a:endParaRPr lang="es-CL" dirty="0"/>
        </a:p>
      </dgm:t>
    </dgm:pt>
    <dgm:pt modelId="{686E90B5-EB2C-46E4-8177-7FA4F123A766}" type="parTrans" cxnId="{8FBF4D2D-15CC-4CF9-BF5B-19D4CC49736C}">
      <dgm:prSet/>
      <dgm:spPr/>
      <dgm:t>
        <a:bodyPr/>
        <a:lstStyle/>
        <a:p>
          <a:endParaRPr lang="es-CL"/>
        </a:p>
      </dgm:t>
    </dgm:pt>
    <dgm:pt modelId="{BECFEEFD-503A-4F98-B022-373BABB3A53F}" type="sibTrans" cxnId="{8FBF4D2D-15CC-4CF9-BF5B-19D4CC49736C}">
      <dgm:prSet/>
      <dgm:spPr/>
      <dgm:t>
        <a:bodyPr/>
        <a:lstStyle/>
        <a:p>
          <a:endParaRPr lang="es-CL"/>
        </a:p>
      </dgm:t>
    </dgm:pt>
    <dgm:pt modelId="{1DED865F-A18D-4D77-9753-8F320D6A9E5A}" type="pres">
      <dgm:prSet presAssocID="{D1CDB37A-8884-4DD5-A90E-531A66AA5198}" presName="Name0" presStyleCnt="0">
        <dgm:presLayoutVars>
          <dgm:chMax val="5"/>
          <dgm:chPref val="5"/>
          <dgm:dir/>
          <dgm:animLvl val="lvl"/>
        </dgm:presLayoutVars>
      </dgm:prSet>
      <dgm:spPr/>
      <dgm:t>
        <a:bodyPr/>
        <a:lstStyle/>
        <a:p>
          <a:endParaRPr lang="es-CL"/>
        </a:p>
      </dgm:t>
    </dgm:pt>
    <dgm:pt modelId="{90F4532C-FB41-4DC8-9EF0-98DE19C4252C}" type="pres">
      <dgm:prSet presAssocID="{DDDDE3A1-B470-4F8B-A95B-E1F18E6BEE5F}" presName="parentText1" presStyleLbl="node1" presStyleIdx="0" presStyleCnt="3">
        <dgm:presLayoutVars>
          <dgm:chMax/>
          <dgm:chPref val="3"/>
          <dgm:bulletEnabled val="1"/>
        </dgm:presLayoutVars>
      </dgm:prSet>
      <dgm:spPr/>
      <dgm:t>
        <a:bodyPr/>
        <a:lstStyle/>
        <a:p>
          <a:endParaRPr lang="es-CL"/>
        </a:p>
      </dgm:t>
    </dgm:pt>
    <dgm:pt modelId="{9BF1FF36-E209-48FE-B04C-9607B1AA59C1}" type="pres">
      <dgm:prSet presAssocID="{DDDDE3A1-B470-4F8B-A95B-E1F18E6BEE5F}" presName="childText1" presStyleLbl="solidAlignAcc1" presStyleIdx="0" presStyleCnt="3">
        <dgm:presLayoutVars>
          <dgm:chMax val="0"/>
          <dgm:chPref val="0"/>
          <dgm:bulletEnabled val="1"/>
        </dgm:presLayoutVars>
      </dgm:prSet>
      <dgm:spPr/>
      <dgm:t>
        <a:bodyPr/>
        <a:lstStyle/>
        <a:p>
          <a:endParaRPr lang="es-CL"/>
        </a:p>
      </dgm:t>
    </dgm:pt>
    <dgm:pt modelId="{E6693549-4D48-4601-B132-DB0EA0D43C56}" type="pres">
      <dgm:prSet presAssocID="{5ECDA1A4-F658-4E24-9AEF-B2C4D08CE142}" presName="parentText2" presStyleLbl="node1" presStyleIdx="1" presStyleCnt="3">
        <dgm:presLayoutVars>
          <dgm:chMax/>
          <dgm:chPref val="3"/>
          <dgm:bulletEnabled val="1"/>
        </dgm:presLayoutVars>
      </dgm:prSet>
      <dgm:spPr/>
      <dgm:t>
        <a:bodyPr/>
        <a:lstStyle/>
        <a:p>
          <a:endParaRPr lang="es-CL"/>
        </a:p>
      </dgm:t>
    </dgm:pt>
    <dgm:pt modelId="{5C7374AE-9C32-4F04-A6FF-B2D58F58DF57}" type="pres">
      <dgm:prSet presAssocID="{5ECDA1A4-F658-4E24-9AEF-B2C4D08CE142}" presName="childText2" presStyleLbl="solidAlignAcc1" presStyleIdx="1" presStyleCnt="3">
        <dgm:presLayoutVars>
          <dgm:chMax val="0"/>
          <dgm:chPref val="0"/>
          <dgm:bulletEnabled val="1"/>
        </dgm:presLayoutVars>
      </dgm:prSet>
      <dgm:spPr/>
      <dgm:t>
        <a:bodyPr/>
        <a:lstStyle/>
        <a:p>
          <a:endParaRPr lang="es-CL"/>
        </a:p>
      </dgm:t>
    </dgm:pt>
    <dgm:pt modelId="{C3475BC6-35C6-4CE1-A6E1-CC6427022075}" type="pres">
      <dgm:prSet presAssocID="{97EF314A-8478-4979-971B-D6C9C375D779}" presName="parentText3" presStyleLbl="node1" presStyleIdx="2" presStyleCnt="3">
        <dgm:presLayoutVars>
          <dgm:chMax/>
          <dgm:chPref val="3"/>
          <dgm:bulletEnabled val="1"/>
        </dgm:presLayoutVars>
      </dgm:prSet>
      <dgm:spPr/>
      <dgm:t>
        <a:bodyPr/>
        <a:lstStyle/>
        <a:p>
          <a:endParaRPr lang="es-CL"/>
        </a:p>
      </dgm:t>
    </dgm:pt>
    <dgm:pt modelId="{B347BFEA-CAC9-4C14-A0A2-91AF34D9F8CC}" type="pres">
      <dgm:prSet presAssocID="{97EF314A-8478-4979-971B-D6C9C375D779}" presName="childText3" presStyleLbl="solidAlignAcc1" presStyleIdx="2" presStyleCnt="3">
        <dgm:presLayoutVars>
          <dgm:chMax val="0"/>
          <dgm:chPref val="0"/>
          <dgm:bulletEnabled val="1"/>
        </dgm:presLayoutVars>
      </dgm:prSet>
      <dgm:spPr/>
      <dgm:t>
        <a:bodyPr/>
        <a:lstStyle/>
        <a:p>
          <a:endParaRPr lang="es-CL"/>
        </a:p>
      </dgm:t>
    </dgm:pt>
  </dgm:ptLst>
  <dgm:cxnLst>
    <dgm:cxn modelId="{CDAAFA79-0428-4817-B2A2-163A3AD20FF3}" srcId="{97EF314A-8478-4979-971B-D6C9C375D779}" destId="{B73F5F73-1350-460A-B91A-11201F7480F9}" srcOrd="0" destOrd="0" parTransId="{DB6E7CFE-587A-4E6A-82F5-E30243DAC623}" sibTransId="{2A4FD414-57A0-4940-9452-3B8EFE04E991}"/>
    <dgm:cxn modelId="{EC3351AD-061E-4E7C-9869-00CED3CF8518}" type="presOf" srcId="{B73F5F73-1350-460A-B91A-11201F7480F9}" destId="{B347BFEA-CAC9-4C14-A0A2-91AF34D9F8CC}" srcOrd="0" destOrd="0" presId="urn:microsoft.com/office/officeart/2009/3/layout/IncreasingArrowsProcess"/>
    <dgm:cxn modelId="{646E615D-7ADA-4129-B628-4B36CBF1C6A4}" srcId="{D1CDB37A-8884-4DD5-A90E-531A66AA5198}" destId="{DDDDE3A1-B470-4F8B-A95B-E1F18E6BEE5F}" srcOrd="0" destOrd="0" parTransId="{8AF69566-D7D1-4419-B680-C908A322E4E0}" sibTransId="{74E0405D-ED76-48F6-90DD-41D6F8FA1D57}"/>
    <dgm:cxn modelId="{170A8DB4-F7BE-4B2D-8954-3D0FD3DA99C5}" type="presOf" srcId="{DDDDE3A1-B470-4F8B-A95B-E1F18E6BEE5F}" destId="{90F4532C-FB41-4DC8-9EF0-98DE19C4252C}" srcOrd="0" destOrd="0" presId="urn:microsoft.com/office/officeart/2009/3/layout/IncreasingArrowsProcess"/>
    <dgm:cxn modelId="{EF21C9D9-ECE8-4D18-9FA5-DD28515486E5}" type="presOf" srcId="{2C533D39-BB07-4B4B-81B9-D3D661C7D01F}" destId="{9BF1FF36-E209-48FE-B04C-9607B1AA59C1}" srcOrd="0" destOrd="0" presId="urn:microsoft.com/office/officeart/2009/3/layout/IncreasingArrowsProcess"/>
    <dgm:cxn modelId="{D22AD0A6-5E2C-4E2E-BF06-75385BFC4AAC}" type="presOf" srcId="{97EF314A-8478-4979-971B-D6C9C375D779}" destId="{C3475BC6-35C6-4CE1-A6E1-CC6427022075}" srcOrd="0" destOrd="0" presId="urn:microsoft.com/office/officeart/2009/3/layout/IncreasingArrowsProcess"/>
    <dgm:cxn modelId="{6C7DAA38-1FD7-466E-AD08-98072B7AD305}" srcId="{D1CDB37A-8884-4DD5-A90E-531A66AA5198}" destId="{5ECDA1A4-F658-4E24-9AEF-B2C4D08CE142}" srcOrd="1" destOrd="0" parTransId="{7755682A-05F2-459E-A84E-A49F063FE83F}" sibTransId="{B168A622-D5F6-433A-9330-E334127111E7}"/>
    <dgm:cxn modelId="{E7999D00-01BD-40CD-9CB6-3488D4F48B6B}" type="presOf" srcId="{5ECDA1A4-F658-4E24-9AEF-B2C4D08CE142}" destId="{E6693549-4D48-4601-B132-DB0EA0D43C56}" srcOrd="0" destOrd="0" presId="urn:microsoft.com/office/officeart/2009/3/layout/IncreasingArrowsProcess"/>
    <dgm:cxn modelId="{8FBF4D2D-15CC-4CF9-BF5B-19D4CC49736C}" srcId="{97EF314A-8478-4979-971B-D6C9C375D779}" destId="{960F7B12-FB9F-49E7-B7C7-6A0CE6584140}" srcOrd="1" destOrd="0" parTransId="{686E90B5-EB2C-46E4-8177-7FA4F123A766}" sibTransId="{BECFEEFD-503A-4F98-B022-373BABB3A53F}"/>
    <dgm:cxn modelId="{2A71C6D6-DAD0-4569-BAFE-7D4092F6EC79}" srcId="{5ECDA1A4-F658-4E24-9AEF-B2C4D08CE142}" destId="{DAE0D68D-53D8-42FC-A586-D36A9F3649B6}" srcOrd="0" destOrd="0" parTransId="{71F270E4-9FE6-429E-8AF3-7547A892B20B}" sibTransId="{33BD4451-4177-4064-B381-1CF479DEE555}"/>
    <dgm:cxn modelId="{BC046631-670F-4718-B65A-AB9C6F4E1E56}" type="presOf" srcId="{DAE0D68D-53D8-42FC-A586-D36A9F3649B6}" destId="{5C7374AE-9C32-4F04-A6FF-B2D58F58DF57}" srcOrd="0" destOrd="0" presId="urn:microsoft.com/office/officeart/2009/3/layout/IncreasingArrowsProcess"/>
    <dgm:cxn modelId="{C304FB80-3024-4D97-817B-6C9367848FEF}" type="presOf" srcId="{D1CDB37A-8884-4DD5-A90E-531A66AA5198}" destId="{1DED865F-A18D-4D77-9753-8F320D6A9E5A}" srcOrd="0" destOrd="0" presId="urn:microsoft.com/office/officeart/2009/3/layout/IncreasingArrowsProcess"/>
    <dgm:cxn modelId="{E0710C32-37B2-484C-A7B7-FB464560004A}" srcId="{D1CDB37A-8884-4DD5-A90E-531A66AA5198}" destId="{97EF314A-8478-4979-971B-D6C9C375D779}" srcOrd="2" destOrd="0" parTransId="{A41E6B99-E32B-4214-A6D6-BAD3E36B1D19}" sibTransId="{019A8B4E-719F-44E9-8AA3-1538B61C702F}"/>
    <dgm:cxn modelId="{13A744D8-6B20-4847-AF33-C53C115861A9}" type="presOf" srcId="{960F7B12-FB9F-49E7-B7C7-6A0CE6584140}" destId="{B347BFEA-CAC9-4C14-A0A2-91AF34D9F8CC}" srcOrd="0" destOrd="1" presId="urn:microsoft.com/office/officeart/2009/3/layout/IncreasingArrowsProcess"/>
    <dgm:cxn modelId="{58DF7E2C-CD41-4B67-90D4-9A6E7ED3ABC8}" srcId="{DDDDE3A1-B470-4F8B-A95B-E1F18E6BEE5F}" destId="{2C533D39-BB07-4B4B-81B9-D3D661C7D01F}" srcOrd="0" destOrd="0" parTransId="{F379BB01-BF09-47F2-B684-48BD0D48A413}" sibTransId="{F62C6ED0-EDE0-4DE7-B66A-08935A0644B1}"/>
    <dgm:cxn modelId="{BBCEDA72-B9C1-4D90-9E83-5171DF4F6EF4}" type="presParOf" srcId="{1DED865F-A18D-4D77-9753-8F320D6A9E5A}" destId="{90F4532C-FB41-4DC8-9EF0-98DE19C4252C}" srcOrd="0" destOrd="0" presId="urn:microsoft.com/office/officeart/2009/3/layout/IncreasingArrowsProcess"/>
    <dgm:cxn modelId="{37EB220D-B965-46CE-BC8D-0E01750B568E}" type="presParOf" srcId="{1DED865F-A18D-4D77-9753-8F320D6A9E5A}" destId="{9BF1FF36-E209-48FE-B04C-9607B1AA59C1}" srcOrd="1" destOrd="0" presId="urn:microsoft.com/office/officeart/2009/3/layout/IncreasingArrowsProcess"/>
    <dgm:cxn modelId="{8B18624A-39C0-4DD2-82EE-53EC388E83A9}" type="presParOf" srcId="{1DED865F-A18D-4D77-9753-8F320D6A9E5A}" destId="{E6693549-4D48-4601-B132-DB0EA0D43C56}" srcOrd="2" destOrd="0" presId="urn:microsoft.com/office/officeart/2009/3/layout/IncreasingArrowsProcess"/>
    <dgm:cxn modelId="{8B898184-542A-4304-966A-7D68686F1384}" type="presParOf" srcId="{1DED865F-A18D-4D77-9753-8F320D6A9E5A}" destId="{5C7374AE-9C32-4F04-A6FF-B2D58F58DF57}" srcOrd="3" destOrd="0" presId="urn:microsoft.com/office/officeart/2009/3/layout/IncreasingArrowsProcess"/>
    <dgm:cxn modelId="{3CAF9E30-BAD1-4027-B3C6-A2943B79A59D}" type="presParOf" srcId="{1DED865F-A18D-4D77-9753-8F320D6A9E5A}" destId="{C3475BC6-35C6-4CE1-A6E1-CC6427022075}" srcOrd="4" destOrd="0" presId="urn:microsoft.com/office/officeart/2009/3/layout/IncreasingArrowsProcess"/>
    <dgm:cxn modelId="{C800D0EC-8531-457E-84AB-F3BAAF34A397}" type="presParOf" srcId="{1DED865F-A18D-4D77-9753-8F320D6A9E5A}" destId="{B347BFEA-CAC9-4C14-A0A2-91AF34D9F8CC}" srcOrd="5" destOrd="0" presId="urn:microsoft.com/office/officeart/2009/3/layout/IncreasingArrows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4532C-FB41-4DC8-9EF0-98DE19C4252C}">
      <dsp:nvSpPr>
        <dsp:cNvPr id="0" name=""/>
        <dsp:cNvSpPr/>
      </dsp:nvSpPr>
      <dsp:spPr>
        <a:xfrm>
          <a:off x="0" y="400805"/>
          <a:ext cx="5760641" cy="838968"/>
        </a:xfrm>
        <a:prstGeom prst="rightArrow">
          <a:avLst>
            <a:gd name="adj1" fmla="val 50000"/>
            <a:gd name="adj2" fmla="val 5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133186" numCol="1" spcCol="1270" anchor="ctr" anchorCtr="0">
          <a:noAutofit/>
        </a:bodyPr>
        <a:lstStyle/>
        <a:p>
          <a:pPr lvl="0" algn="l" defTabSz="711200">
            <a:lnSpc>
              <a:spcPct val="90000"/>
            </a:lnSpc>
            <a:spcBef>
              <a:spcPct val="0"/>
            </a:spcBef>
            <a:spcAft>
              <a:spcPct val="35000"/>
            </a:spcAft>
          </a:pPr>
          <a:r>
            <a:rPr lang="es-CL" sz="1600" kern="1200" dirty="0" smtClean="0"/>
            <a:t>Auditores</a:t>
          </a:r>
          <a:endParaRPr lang="es-CL" sz="1600" kern="1200" dirty="0"/>
        </a:p>
      </dsp:txBody>
      <dsp:txXfrm>
        <a:off x="0" y="610547"/>
        <a:ext cx="5550899" cy="419484"/>
      </dsp:txXfrm>
    </dsp:sp>
    <dsp:sp modelId="{9BF1FF36-E209-48FE-B04C-9607B1AA59C1}">
      <dsp:nvSpPr>
        <dsp:cNvPr id="0" name=""/>
        <dsp:cNvSpPr/>
      </dsp:nvSpPr>
      <dsp:spPr>
        <a:xfrm>
          <a:off x="0" y="1047771"/>
          <a:ext cx="1774277" cy="1616162"/>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L" sz="1400" kern="1200" dirty="0" smtClean="0"/>
            <a:t>Ejecución de Programas de Trabajo.</a:t>
          </a:r>
          <a:endParaRPr lang="es-CL" sz="1400" kern="1200" dirty="0"/>
        </a:p>
      </dsp:txBody>
      <dsp:txXfrm>
        <a:off x="0" y="1047771"/>
        <a:ext cx="1774277" cy="1616162"/>
      </dsp:txXfrm>
    </dsp:sp>
    <dsp:sp modelId="{E6693549-4D48-4601-B132-DB0EA0D43C56}">
      <dsp:nvSpPr>
        <dsp:cNvPr id="0" name=""/>
        <dsp:cNvSpPr/>
      </dsp:nvSpPr>
      <dsp:spPr>
        <a:xfrm>
          <a:off x="1774277" y="680461"/>
          <a:ext cx="3986363" cy="838968"/>
        </a:xfrm>
        <a:prstGeom prst="rightArrow">
          <a:avLst>
            <a:gd name="adj1" fmla="val 50000"/>
            <a:gd name="adj2" fmla="val 50000"/>
          </a:avLst>
        </a:prstGeom>
        <a:gradFill rotWithShape="0">
          <a:gsLst>
            <a:gs pos="0">
              <a:schemeClr val="accent2">
                <a:shade val="50000"/>
                <a:hueOff val="0"/>
                <a:satOff val="-21688"/>
                <a:lumOff val="35185"/>
                <a:alphaOff val="0"/>
                <a:shade val="51000"/>
                <a:satMod val="130000"/>
              </a:schemeClr>
            </a:gs>
            <a:gs pos="80000">
              <a:schemeClr val="accent2">
                <a:shade val="50000"/>
                <a:hueOff val="0"/>
                <a:satOff val="-21688"/>
                <a:lumOff val="35185"/>
                <a:alphaOff val="0"/>
                <a:shade val="93000"/>
                <a:satMod val="130000"/>
              </a:schemeClr>
            </a:gs>
            <a:gs pos="100000">
              <a:schemeClr val="accent2">
                <a:shade val="50000"/>
                <a:hueOff val="0"/>
                <a:satOff val="-21688"/>
                <a:lumOff val="351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133186" numCol="1" spcCol="1270" anchor="ctr" anchorCtr="0">
          <a:noAutofit/>
        </a:bodyPr>
        <a:lstStyle/>
        <a:p>
          <a:pPr lvl="0" algn="l" defTabSz="711200">
            <a:lnSpc>
              <a:spcPct val="90000"/>
            </a:lnSpc>
            <a:spcBef>
              <a:spcPct val="0"/>
            </a:spcBef>
            <a:spcAft>
              <a:spcPct val="35000"/>
            </a:spcAft>
          </a:pPr>
          <a:r>
            <a:rPr lang="es-CL" sz="1600" kern="1200" dirty="0" smtClean="0"/>
            <a:t>Abogado</a:t>
          </a:r>
          <a:endParaRPr lang="es-CL" sz="1600" kern="1200" dirty="0"/>
        </a:p>
      </dsp:txBody>
      <dsp:txXfrm>
        <a:off x="1774277" y="890203"/>
        <a:ext cx="3776621" cy="419484"/>
      </dsp:txXfrm>
    </dsp:sp>
    <dsp:sp modelId="{5C7374AE-9C32-4F04-A6FF-B2D58F58DF57}">
      <dsp:nvSpPr>
        <dsp:cNvPr id="0" name=""/>
        <dsp:cNvSpPr/>
      </dsp:nvSpPr>
      <dsp:spPr>
        <a:xfrm>
          <a:off x="1774277" y="1327427"/>
          <a:ext cx="1774277" cy="1616162"/>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L" sz="1400" kern="1200" dirty="0" smtClean="0"/>
            <a:t>Observaciones jurídicas a Operaciones 2005 al 2009.</a:t>
          </a:r>
          <a:endParaRPr lang="es-CL" sz="1400" kern="1200" dirty="0"/>
        </a:p>
      </dsp:txBody>
      <dsp:txXfrm>
        <a:off x="1774277" y="1327427"/>
        <a:ext cx="1774277" cy="1616162"/>
      </dsp:txXfrm>
    </dsp:sp>
    <dsp:sp modelId="{C3475BC6-35C6-4CE1-A6E1-CC6427022075}">
      <dsp:nvSpPr>
        <dsp:cNvPr id="0" name=""/>
        <dsp:cNvSpPr/>
      </dsp:nvSpPr>
      <dsp:spPr>
        <a:xfrm>
          <a:off x="3548554" y="960118"/>
          <a:ext cx="2212086" cy="838968"/>
        </a:xfrm>
        <a:prstGeom prst="rightArrow">
          <a:avLst>
            <a:gd name="adj1" fmla="val 50000"/>
            <a:gd name="adj2" fmla="val 50000"/>
          </a:avLst>
        </a:prstGeom>
        <a:gradFill rotWithShape="0">
          <a:gsLst>
            <a:gs pos="0">
              <a:schemeClr val="accent2">
                <a:shade val="50000"/>
                <a:hueOff val="0"/>
                <a:satOff val="-21688"/>
                <a:lumOff val="35185"/>
                <a:alphaOff val="0"/>
                <a:shade val="51000"/>
                <a:satMod val="130000"/>
              </a:schemeClr>
            </a:gs>
            <a:gs pos="80000">
              <a:schemeClr val="accent2">
                <a:shade val="50000"/>
                <a:hueOff val="0"/>
                <a:satOff val="-21688"/>
                <a:lumOff val="35185"/>
                <a:alphaOff val="0"/>
                <a:shade val="93000"/>
                <a:satMod val="130000"/>
              </a:schemeClr>
            </a:gs>
            <a:gs pos="100000">
              <a:schemeClr val="accent2">
                <a:shade val="50000"/>
                <a:hueOff val="0"/>
                <a:satOff val="-21688"/>
                <a:lumOff val="351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133186" numCol="1" spcCol="1270" anchor="ctr" anchorCtr="0">
          <a:noAutofit/>
        </a:bodyPr>
        <a:lstStyle/>
        <a:p>
          <a:pPr lvl="0" algn="l" defTabSz="711200">
            <a:lnSpc>
              <a:spcPct val="90000"/>
            </a:lnSpc>
            <a:spcBef>
              <a:spcPct val="0"/>
            </a:spcBef>
            <a:spcAft>
              <a:spcPct val="35000"/>
            </a:spcAft>
          </a:pPr>
          <a:r>
            <a:rPr lang="es-CL" sz="1600" kern="1200" dirty="0" smtClean="0"/>
            <a:t>Arquitecto</a:t>
          </a:r>
          <a:endParaRPr lang="es-CL" sz="1600" kern="1200" dirty="0"/>
        </a:p>
      </dsp:txBody>
      <dsp:txXfrm>
        <a:off x="3548554" y="1169860"/>
        <a:ext cx="2002344" cy="419484"/>
      </dsp:txXfrm>
    </dsp:sp>
    <dsp:sp modelId="{B347BFEA-CAC9-4C14-A0A2-91AF34D9F8CC}">
      <dsp:nvSpPr>
        <dsp:cNvPr id="0" name=""/>
        <dsp:cNvSpPr/>
      </dsp:nvSpPr>
      <dsp:spPr>
        <a:xfrm>
          <a:off x="3548554" y="1607084"/>
          <a:ext cx="1774277" cy="1592510"/>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L" sz="1400" kern="1200" dirty="0" smtClean="0"/>
            <a:t>Revisión de antecedentes de los proyectos.</a:t>
          </a:r>
          <a:endParaRPr lang="es-CL" sz="1400" kern="1200" dirty="0"/>
        </a:p>
        <a:p>
          <a:pPr lvl="0" algn="l" defTabSz="622300">
            <a:lnSpc>
              <a:spcPct val="90000"/>
            </a:lnSpc>
            <a:spcBef>
              <a:spcPct val="0"/>
            </a:spcBef>
            <a:spcAft>
              <a:spcPct val="35000"/>
            </a:spcAft>
          </a:pPr>
          <a:r>
            <a:rPr lang="es-CL" sz="1400" kern="1200" dirty="0" smtClean="0"/>
            <a:t>Visita a terreno a Proyectos (muestra) y entrega de observaciones.</a:t>
          </a:r>
          <a:endParaRPr lang="es-CL" sz="1400" kern="1200" dirty="0"/>
        </a:p>
      </dsp:txBody>
      <dsp:txXfrm>
        <a:off x="3548554" y="1607084"/>
        <a:ext cx="1774277" cy="159251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3170238" cy="617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2636" tIns="56318" rIns="112636" bIns="56318" numCol="1" anchor="t" anchorCtr="0" compatLnSpc="1">
            <a:prstTxWarp prst="textNoShape">
              <a:avLst/>
            </a:prstTxWarp>
          </a:bodyPr>
          <a:lstStyle>
            <a:lvl1pPr defTabSz="1127125">
              <a:defRPr sz="1500" b="0" smtClean="0"/>
            </a:lvl1pPr>
          </a:lstStyle>
          <a:p>
            <a:pPr>
              <a:defRPr/>
            </a:pPr>
            <a:endParaRPr lang="es-ES"/>
          </a:p>
        </p:txBody>
      </p:sp>
      <p:sp>
        <p:nvSpPr>
          <p:cNvPr id="179203" name="Rectangle 3"/>
          <p:cNvSpPr>
            <a:spLocks noGrp="1" noChangeArrowheads="1"/>
          </p:cNvSpPr>
          <p:nvPr>
            <p:ph type="dt" sz="quarter" idx="1"/>
          </p:nvPr>
        </p:nvSpPr>
        <p:spPr bwMode="auto">
          <a:xfrm>
            <a:off x="4143375" y="0"/>
            <a:ext cx="3170238" cy="617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2636" tIns="56318" rIns="112636" bIns="56318" numCol="1" anchor="t" anchorCtr="0" compatLnSpc="1">
            <a:prstTxWarp prst="textNoShape">
              <a:avLst/>
            </a:prstTxWarp>
          </a:bodyPr>
          <a:lstStyle>
            <a:lvl1pPr algn="r" defTabSz="1127125">
              <a:defRPr sz="1500" b="0" smtClean="0"/>
            </a:lvl1pPr>
          </a:lstStyle>
          <a:p>
            <a:pPr>
              <a:defRPr/>
            </a:pPr>
            <a:endParaRPr lang="es-ES"/>
          </a:p>
        </p:txBody>
      </p:sp>
      <p:sp>
        <p:nvSpPr>
          <p:cNvPr id="179204" name="Rectangle 4"/>
          <p:cNvSpPr>
            <a:spLocks noGrp="1" noChangeArrowheads="1"/>
          </p:cNvSpPr>
          <p:nvPr>
            <p:ph type="ftr" sz="quarter" idx="2"/>
          </p:nvPr>
        </p:nvSpPr>
        <p:spPr bwMode="auto">
          <a:xfrm>
            <a:off x="0" y="11723688"/>
            <a:ext cx="3170238" cy="61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2636" tIns="56318" rIns="112636" bIns="56318" numCol="1" anchor="b" anchorCtr="0" compatLnSpc="1">
            <a:prstTxWarp prst="textNoShape">
              <a:avLst/>
            </a:prstTxWarp>
          </a:bodyPr>
          <a:lstStyle>
            <a:lvl1pPr defTabSz="1127125">
              <a:defRPr sz="1500" b="0" smtClean="0"/>
            </a:lvl1pPr>
          </a:lstStyle>
          <a:p>
            <a:pPr>
              <a:defRPr/>
            </a:pPr>
            <a:endParaRPr lang="es-ES"/>
          </a:p>
        </p:txBody>
      </p:sp>
      <p:sp>
        <p:nvSpPr>
          <p:cNvPr id="179205" name="Rectangle 5"/>
          <p:cNvSpPr>
            <a:spLocks noGrp="1" noChangeArrowheads="1"/>
          </p:cNvSpPr>
          <p:nvPr>
            <p:ph type="sldNum" sz="quarter" idx="3"/>
          </p:nvPr>
        </p:nvSpPr>
        <p:spPr bwMode="auto">
          <a:xfrm>
            <a:off x="4143375" y="11723688"/>
            <a:ext cx="3170238" cy="61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2636" tIns="56318" rIns="112636" bIns="56318" numCol="1" anchor="b" anchorCtr="0" compatLnSpc="1">
            <a:prstTxWarp prst="textNoShape">
              <a:avLst/>
            </a:prstTxWarp>
          </a:bodyPr>
          <a:lstStyle>
            <a:lvl1pPr algn="r" defTabSz="1127125">
              <a:defRPr sz="1500" b="0" smtClean="0"/>
            </a:lvl1pPr>
          </a:lstStyle>
          <a:p>
            <a:pPr>
              <a:defRPr/>
            </a:pPr>
            <a:fld id="{B296F941-E0D9-4154-93AB-79289C232A5C}" type="slidenum">
              <a:rPr lang="es-ES"/>
              <a:pPr>
                <a:defRPr/>
              </a:pPr>
              <a:t>‹Nº›</a:t>
            </a:fld>
            <a:endParaRPr lang="es-ES"/>
          </a:p>
        </p:txBody>
      </p:sp>
    </p:spTree>
    <p:extLst>
      <p:ext uri="{BB962C8B-B14F-4D97-AF65-F5344CB8AC3E}">
        <p14:creationId xmlns:p14="http://schemas.microsoft.com/office/powerpoint/2010/main" xmlns="" val="2587726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617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2636" tIns="56318" rIns="112636" bIns="56318" numCol="1" anchor="t" anchorCtr="0" compatLnSpc="1">
            <a:prstTxWarp prst="textNoShape">
              <a:avLst/>
            </a:prstTxWarp>
          </a:bodyPr>
          <a:lstStyle>
            <a:lvl1pPr defTabSz="1127125">
              <a:defRPr sz="1500" b="0" smtClean="0"/>
            </a:lvl1pPr>
          </a:lstStyle>
          <a:p>
            <a:pPr>
              <a:defRPr/>
            </a:pPr>
            <a:endParaRPr lang="es-ES"/>
          </a:p>
        </p:txBody>
      </p:sp>
      <p:sp>
        <p:nvSpPr>
          <p:cNvPr id="3075" name="Rectangle 3"/>
          <p:cNvSpPr>
            <a:spLocks noGrp="1" noChangeArrowheads="1"/>
          </p:cNvSpPr>
          <p:nvPr>
            <p:ph type="dt" idx="1"/>
          </p:nvPr>
        </p:nvSpPr>
        <p:spPr bwMode="auto">
          <a:xfrm>
            <a:off x="4143375" y="0"/>
            <a:ext cx="3170238" cy="617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2636" tIns="56318" rIns="112636" bIns="56318" numCol="1" anchor="t" anchorCtr="0" compatLnSpc="1">
            <a:prstTxWarp prst="textNoShape">
              <a:avLst/>
            </a:prstTxWarp>
          </a:bodyPr>
          <a:lstStyle>
            <a:lvl1pPr algn="r" defTabSz="1127125">
              <a:defRPr sz="1500" b="0" smtClean="0"/>
            </a:lvl1pPr>
          </a:lstStyle>
          <a:p>
            <a:pPr>
              <a:defRPr/>
            </a:pPr>
            <a:endParaRPr lang="es-ES"/>
          </a:p>
        </p:txBody>
      </p:sp>
      <p:sp>
        <p:nvSpPr>
          <p:cNvPr id="20484" name="Rectangle 4"/>
          <p:cNvSpPr>
            <a:spLocks noGrp="1" noRot="1" noChangeAspect="1" noChangeArrowheads="1" noTextEdit="1"/>
          </p:cNvSpPr>
          <p:nvPr>
            <p:ph type="sldImg" idx="2"/>
          </p:nvPr>
        </p:nvSpPr>
        <p:spPr bwMode="auto">
          <a:xfrm>
            <a:off x="573088" y="925513"/>
            <a:ext cx="6172200" cy="46291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731838" y="5862638"/>
            <a:ext cx="5851525" cy="555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2636" tIns="56318" rIns="112636" bIns="56318"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078" name="Rectangle 6"/>
          <p:cNvSpPr>
            <a:spLocks noGrp="1" noChangeArrowheads="1"/>
          </p:cNvSpPr>
          <p:nvPr>
            <p:ph type="ftr" sz="quarter" idx="4"/>
          </p:nvPr>
        </p:nvSpPr>
        <p:spPr bwMode="auto">
          <a:xfrm>
            <a:off x="0" y="11723688"/>
            <a:ext cx="3170238" cy="61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2636" tIns="56318" rIns="112636" bIns="56318" numCol="1" anchor="b" anchorCtr="0" compatLnSpc="1">
            <a:prstTxWarp prst="textNoShape">
              <a:avLst/>
            </a:prstTxWarp>
          </a:bodyPr>
          <a:lstStyle>
            <a:lvl1pPr defTabSz="1127125">
              <a:defRPr sz="1500" b="0" smtClean="0"/>
            </a:lvl1pPr>
          </a:lstStyle>
          <a:p>
            <a:pPr>
              <a:defRPr/>
            </a:pPr>
            <a:endParaRPr lang="es-ES"/>
          </a:p>
        </p:txBody>
      </p:sp>
      <p:sp>
        <p:nvSpPr>
          <p:cNvPr id="3079" name="Rectangle 7"/>
          <p:cNvSpPr>
            <a:spLocks noGrp="1" noChangeArrowheads="1"/>
          </p:cNvSpPr>
          <p:nvPr>
            <p:ph type="sldNum" sz="quarter" idx="5"/>
          </p:nvPr>
        </p:nvSpPr>
        <p:spPr bwMode="auto">
          <a:xfrm>
            <a:off x="4143375" y="11723688"/>
            <a:ext cx="3170238" cy="61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12636" tIns="56318" rIns="112636" bIns="56318" numCol="1" anchor="b" anchorCtr="0" compatLnSpc="1">
            <a:prstTxWarp prst="textNoShape">
              <a:avLst/>
            </a:prstTxWarp>
          </a:bodyPr>
          <a:lstStyle>
            <a:lvl1pPr algn="r" defTabSz="1127125">
              <a:defRPr sz="1500" b="0" smtClean="0"/>
            </a:lvl1pPr>
          </a:lstStyle>
          <a:p>
            <a:pPr>
              <a:defRPr/>
            </a:pPr>
            <a:fld id="{D140EF26-1780-4401-A6A6-C61DEE35CE9E}" type="slidenum">
              <a:rPr lang="es-ES"/>
              <a:pPr>
                <a:defRPr/>
              </a:pPr>
              <a:t>‹Nº›</a:t>
            </a:fld>
            <a:endParaRPr lang="es-ES"/>
          </a:p>
        </p:txBody>
      </p:sp>
    </p:spTree>
    <p:extLst>
      <p:ext uri="{BB962C8B-B14F-4D97-AF65-F5344CB8AC3E}">
        <p14:creationId xmlns:p14="http://schemas.microsoft.com/office/powerpoint/2010/main" xmlns="" val="50145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1127125" eaLnBrk="0" hangingPunct="0">
              <a:defRPr sz="2000" b="1">
                <a:solidFill>
                  <a:schemeClr val="tx1"/>
                </a:solidFill>
                <a:latin typeface="Arial" charset="0"/>
                <a:cs typeface="Arial" charset="0"/>
              </a:defRPr>
            </a:lvl1pPr>
            <a:lvl2pPr marL="742950" indent="-285750" defTabSz="1127125" eaLnBrk="0" hangingPunct="0">
              <a:defRPr sz="2000" b="1">
                <a:solidFill>
                  <a:schemeClr val="tx1"/>
                </a:solidFill>
                <a:latin typeface="Arial" charset="0"/>
                <a:cs typeface="Arial" charset="0"/>
              </a:defRPr>
            </a:lvl2pPr>
            <a:lvl3pPr marL="1143000" indent="-228600" defTabSz="1127125" eaLnBrk="0" hangingPunct="0">
              <a:defRPr sz="2000" b="1">
                <a:solidFill>
                  <a:schemeClr val="tx1"/>
                </a:solidFill>
                <a:latin typeface="Arial" charset="0"/>
                <a:cs typeface="Arial" charset="0"/>
              </a:defRPr>
            </a:lvl3pPr>
            <a:lvl4pPr marL="1600200" indent="-228600" defTabSz="1127125" eaLnBrk="0" hangingPunct="0">
              <a:defRPr sz="2000" b="1">
                <a:solidFill>
                  <a:schemeClr val="tx1"/>
                </a:solidFill>
                <a:latin typeface="Arial" charset="0"/>
                <a:cs typeface="Arial" charset="0"/>
              </a:defRPr>
            </a:lvl4pPr>
            <a:lvl5pPr marL="2057400" indent="-228600" defTabSz="1127125" eaLnBrk="0" hangingPunct="0">
              <a:defRPr sz="2000" b="1">
                <a:solidFill>
                  <a:schemeClr val="tx1"/>
                </a:solidFill>
                <a:latin typeface="Arial" charset="0"/>
                <a:cs typeface="Arial" charset="0"/>
              </a:defRPr>
            </a:lvl5pPr>
            <a:lvl6pPr marL="2514600" indent="-228600" defTabSz="1127125" eaLnBrk="0" fontAlgn="base" hangingPunct="0">
              <a:spcBef>
                <a:spcPct val="0"/>
              </a:spcBef>
              <a:spcAft>
                <a:spcPct val="0"/>
              </a:spcAft>
              <a:defRPr sz="2000" b="1">
                <a:solidFill>
                  <a:schemeClr val="tx1"/>
                </a:solidFill>
                <a:latin typeface="Arial" charset="0"/>
                <a:cs typeface="Arial" charset="0"/>
              </a:defRPr>
            </a:lvl6pPr>
            <a:lvl7pPr marL="2971800" indent="-228600" defTabSz="1127125" eaLnBrk="0" fontAlgn="base" hangingPunct="0">
              <a:spcBef>
                <a:spcPct val="0"/>
              </a:spcBef>
              <a:spcAft>
                <a:spcPct val="0"/>
              </a:spcAft>
              <a:defRPr sz="2000" b="1">
                <a:solidFill>
                  <a:schemeClr val="tx1"/>
                </a:solidFill>
                <a:latin typeface="Arial" charset="0"/>
                <a:cs typeface="Arial" charset="0"/>
              </a:defRPr>
            </a:lvl7pPr>
            <a:lvl8pPr marL="3429000" indent="-228600" defTabSz="1127125" eaLnBrk="0" fontAlgn="base" hangingPunct="0">
              <a:spcBef>
                <a:spcPct val="0"/>
              </a:spcBef>
              <a:spcAft>
                <a:spcPct val="0"/>
              </a:spcAft>
              <a:defRPr sz="2000" b="1">
                <a:solidFill>
                  <a:schemeClr val="tx1"/>
                </a:solidFill>
                <a:latin typeface="Arial" charset="0"/>
                <a:cs typeface="Arial" charset="0"/>
              </a:defRPr>
            </a:lvl8pPr>
            <a:lvl9pPr marL="3886200" indent="-228600" defTabSz="1127125" eaLnBrk="0" fontAlgn="base" hangingPunct="0">
              <a:spcBef>
                <a:spcPct val="0"/>
              </a:spcBef>
              <a:spcAft>
                <a:spcPct val="0"/>
              </a:spcAft>
              <a:defRPr sz="2000" b="1">
                <a:solidFill>
                  <a:schemeClr val="tx1"/>
                </a:solidFill>
                <a:latin typeface="Arial" charset="0"/>
                <a:cs typeface="Arial" charset="0"/>
              </a:defRPr>
            </a:lvl9pPr>
          </a:lstStyle>
          <a:p>
            <a:pPr eaLnBrk="1" hangingPunct="1"/>
            <a:fld id="{A5BE65B1-F284-4DEC-A830-4A6979622241}" type="slidenum">
              <a:rPr lang="es-ES" sz="1500" b="0"/>
              <a:pPr eaLnBrk="1" hangingPunct="1"/>
              <a:t>1</a:t>
            </a:fld>
            <a:endParaRPr lang="es-ES" sz="1500" b="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1127125" eaLnBrk="0" hangingPunct="0">
              <a:defRPr sz="2000" b="1">
                <a:solidFill>
                  <a:schemeClr val="tx1"/>
                </a:solidFill>
                <a:latin typeface="Arial" charset="0"/>
                <a:cs typeface="Arial" charset="0"/>
              </a:defRPr>
            </a:lvl1pPr>
            <a:lvl2pPr marL="742950" indent="-285750" defTabSz="1127125" eaLnBrk="0" hangingPunct="0">
              <a:defRPr sz="2000" b="1">
                <a:solidFill>
                  <a:schemeClr val="tx1"/>
                </a:solidFill>
                <a:latin typeface="Arial" charset="0"/>
                <a:cs typeface="Arial" charset="0"/>
              </a:defRPr>
            </a:lvl2pPr>
            <a:lvl3pPr marL="1143000" indent="-228600" defTabSz="1127125" eaLnBrk="0" hangingPunct="0">
              <a:defRPr sz="2000" b="1">
                <a:solidFill>
                  <a:schemeClr val="tx1"/>
                </a:solidFill>
                <a:latin typeface="Arial" charset="0"/>
                <a:cs typeface="Arial" charset="0"/>
              </a:defRPr>
            </a:lvl3pPr>
            <a:lvl4pPr marL="1600200" indent="-228600" defTabSz="1127125" eaLnBrk="0" hangingPunct="0">
              <a:defRPr sz="2000" b="1">
                <a:solidFill>
                  <a:schemeClr val="tx1"/>
                </a:solidFill>
                <a:latin typeface="Arial" charset="0"/>
                <a:cs typeface="Arial" charset="0"/>
              </a:defRPr>
            </a:lvl4pPr>
            <a:lvl5pPr marL="2057400" indent="-228600" defTabSz="1127125" eaLnBrk="0" hangingPunct="0">
              <a:defRPr sz="2000" b="1">
                <a:solidFill>
                  <a:schemeClr val="tx1"/>
                </a:solidFill>
                <a:latin typeface="Arial" charset="0"/>
                <a:cs typeface="Arial" charset="0"/>
              </a:defRPr>
            </a:lvl5pPr>
            <a:lvl6pPr marL="2514600" indent="-228600" defTabSz="1127125" eaLnBrk="0" fontAlgn="base" hangingPunct="0">
              <a:spcBef>
                <a:spcPct val="0"/>
              </a:spcBef>
              <a:spcAft>
                <a:spcPct val="0"/>
              </a:spcAft>
              <a:defRPr sz="2000" b="1">
                <a:solidFill>
                  <a:schemeClr val="tx1"/>
                </a:solidFill>
                <a:latin typeface="Arial" charset="0"/>
                <a:cs typeface="Arial" charset="0"/>
              </a:defRPr>
            </a:lvl6pPr>
            <a:lvl7pPr marL="2971800" indent="-228600" defTabSz="1127125" eaLnBrk="0" fontAlgn="base" hangingPunct="0">
              <a:spcBef>
                <a:spcPct val="0"/>
              </a:spcBef>
              <a:spcAft>
                <a:spcPct val="0"/>
              </a:spcAft>
              <a:defRPr sz="2000" b="1">
                <a:solidFill>
                  <a:schemeClr val="tx1"/>
                </a:solidFill>
                <a:latin typeface="Arial" charset="0"/>
                <a:cs typeface="Arial" charset="0"/>
              </a:defRPr>
            </a:lvl7pPr>
            <a:lvl8pPr marL="3429000" indent="-228600" defTabSz="1127125" eaLnBrk="0" fontAlgn="base" hangingPunct="0">
              <a:spcBef>
                <a:spcPct val="0"/>
              </a:spcBef>
              <a:spcAft>
                <a:spcPct val="0"/>
              </a:spcAft>
              <a:defRPr sz="2000" b="1">
                <a:solidFill>
                  <a:schemeClr val="tx1"/>
                </a:solidFill>
                <a:latin typeface="Arial" charset="0"/>
                <a:cs typeface="Arial" charset="0"/>
              </a:defRPr>
            </a:lvl8pPr>
            <a:lvl9pPr marL="3886200" indent="-228600" defTabSz="1127125" eaLnBrk="0" fontAlgn="base" hangingPunct="0">
              <a:spcBef>
                <a:spcPct val="0"/>
              </a:spcBef>
              <a:spcAft>
                <a:spcPct val="0"/>
              </a:spcAft>
              <a:defRPr sz="2000" b="1">
                <a:solidFill>
                  <a:schemeClr val="tx1"/>
                </a:solidFill>
                <a:latin typeface="Arial" charset="0"/>
                <a:cs typeface="Arial" charset="0"/>
              </a:defRPr>
            </a:lvl9pPr>
          </a:lstStyle>
          <a:p>
            <a:pPr eaLnBrk="1" hangingPunct="1"/>
            <a:fld id="{822E868B-037C-45BB-B6BF-C12EE0004225}" type="slidenum">
              <a:rPr lang="es-ES" sz="1500" b="0" smtClean="0"/>
              <a:pPr eaLnBrk="1" hangingPunct="1"/>
              <a:t>10</a:t>
            </a:fld>
            <a:endParaRPr lang="es-ES" sz="1500" b="0" dirty="0" smtClean="0"/>
          </a:p>
        </p:txBody>
      </p:sp>
      <p:sp>
        <p:nvSpPr>
          <p:cNvPr id="17411" name="Rectangle 2"/>
          <p:cNvSpPr>
            <a:spLocks noGrp="1" noRot="1" noChangeAspect="1" noChangeArrowheads="1" noTextEdit="1"/>
          </p:cNvSpPr>
          <p:nvPr>
            <p:ph type="sldImg"/>
          </p:nvPr>
        </p:nvSpPr>
        <p:spPr>
          <a:xfrm>
            <a:off x="571500" y="925513"/>
            <a:ext cx="6172200" cy="4629150"/>
          </a:xfrm>
          <a:ln/>
        </p:spPr>
      </p:sp>
      <p:sp>
        <p:nvSpPr>
          <p:cNvPr id="17412" name="Rectangle 3"/>
          <p:cNvSpPr>
            <a:spLocks noGrp="1" noChangeArrowheads="1"/>
          </p:cNvSpPr>
          <p:nvPr>
            <p:ph type="body" idx="1"/>
          </p:nvPr>
        </p:nvSpPr>
        <p:spPr>
          <a:xfrm>
            <a:off x="731838" y="5864225"/>
            <a:ext cx="5851525" cy="5554663"/>
          </a:xfrm>
          <a:noFill/>
        </p:spPr>
        <p:txBody>
          <a:bodyPr/>
          <a:lstStyle/>
          <a:p>
            <a:pPr eaLnBrk="1" hangingPunct="1"/>
            <a:endParaRPr lang="es-ES_tradnl"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1127125" eaLnBrk="0" hangingPunct="0">
              <a:defRPr sz="2000" b="1">
                <a:solidFill>
                  <a:schemeClr val="tx1"/>
                </a:solidFill>
                <a:latin typeface="Arial" charset="0"/>
                <a:cs typeface="Arial" charset="0"/>
              </a:defRPr>
            </a:lvl1pPr>
            <a:lvl2pPr marL="742950" indent="-285750" defTabSz="1127125" eaLnBrk="0" hangingPunct="0">
              <a:defRPr sz="2000" b="1">
                <a:solidFill>
                  <a:schemeClr val="tx1"/>
                </a:solidFill>
                <a:latin typeface="Arial" charset="0"/>
                <a:cs typeface="Arial" charset="0"/>
              </a:defRPr>
            </a:lvl2pPr>
            <a:lvl3pPr marL="1143000" indent="-228600" defTabSz="1127125" eaLnBrk="0" hangingPunct="0">
              <a:defRPr sz="2000" b="1">
                <a:solidFill>
                  <a:schemeClr val="tx1"/>
                </a:solidFill>
                <a:latin typeface="Arial" charset="0"/>
                <a:cs typeface="Arial" charset="0"/>
              </a:defRPr>
            </a:lvl3pPr>
            <a:lvl4pPr marL="1600200" indent="-228600" defTabSz="1127125" eaLnBrk="0" hangingPunct="0">
              <a:defRPr sz="2000" b="1">
                <a:solidFill>
                  <a:schemeClr val="tx1"/>
                </a:solidFill>
                <a:latin typeface="Arial" charset="0"/>
                <a:cs typeface="Arial" charset="0"/>
              </a:defRPr>
            </a:lvl4pPr>
            <a:lvl5pPr marL="2057400" indent="-228600" defTabSz="1127125" eaLnBrk="0" hangingPunct="0">
              <a:defRPr sz="2000" b="1">
                <a:solidFill>
                  <a:schemeClr val="tx1"/>
                </a:solidFill>
                <a:latin typeface="Arial" charset="0"/>
                <a:cs typeface="Arial" charset="0"/>
              </a:defRPr>
            </a:lvl5pPr>
            <a:lvl6pPr marL="2514600" indent="-228600" defTabSz="1127125" eaLnBrk="0" fontAlgn="base" hangingPunct="0">
              <a:spcBef>
                <a:spcPct val="0"/>
              </a:spcBef>
              <a:spcAft>
                <a:spcPct val="0"/>
              </a:spcAft>
              <a:defRPr sz="2000" b="1">
                <a:solidFill>
                  <a:schemeClr val="tx1"/>
                </a:solidFill>
                <a:latin typeface="Arial" charset="0"/>
                <a:cs typeface="Arial" charset="0"/>
              </a:defRPr>
            </a:lvl6pPr>
            <a:lvl7pPr marL="2971800" indent="-228600" defTabSz="1127125" eaLnBrk="0" fontAlgn="base" hangingPunct="0">
              <a:spcBef>
                <a:spcPct val="0"/>
              </a:spcBef>
              <a:spcAft>
                <a:spcPct val="0"/>
              </a:spcAft>
              <a:defRPr sz="2000" b="1">
                <a:solidFill>
                  <a:schemeClr val="tx1"/>
                </a:solidFill>
                <a:latin typeface="Arial" charset="0"/>
                <a:cs typeface="Arial" charset="0"/>
              </a:defRPr>
            </a:lvl7pPr>
            <a:lvl8pPr marL="3429000" indent="-228600" defTabSz="1127125" eaLnBrk="0" fontAlgn="base" hangingPunct="0">
              <a:spcBef>
                <a:spcPct val="0"/>
              </a:spcBef>
              <a:spcAft>
                <a:spcPct val="0"/>
              </a:spcAft>
              <a:defRPr sz="2000" b="1">
                <a:solidFill>
                  <a:schemeClr val="tx1"/>
                </a:solidFill>
                <a:latin typeface="Arial" charset="0"/>
                <a:cs typeface="Arial" charset="0"/>
              </a:defRPr>
            </a:lvl8pPr>
            <a:lvl9pPr marL="3886200" indent="-228600" defTabSz="1127125" eaLnBrk="0" fontAlgn="base" hangingPunct="0">
              <a:spcBef>
                <a:spcPct val="0"/>
              </a:spcBef>
              <a:spcAft>
                <a:spcPct val="0"/>
              </a:spcAft>
              <a:defRPr sz="2000" b="1">
                <a:solidFill>
                  <a:schemeClr val="tx1"/>
                </a:solidFill>
                <a:latin typeface="Arial" charset="0"/>
                <a:cs typeface="Arial" charset="0"/>
              </a:defRPr>
            </a:lvl9pPr>
          </a:lstStyle>
          <a:p>
            <a:pPr eaLnBrk="1" hangingPunct="1"/>
            <a:fld id="{064D6F2E-DF0D-444A-B6BA-0319AD61CFB3}" type="slidenum">
              <a:rPr lang="es-ES" sz="1500" b="0" smtClean="0"/>
              <a:pPr eaLnBrk="1" hangingPunct="1"/>
              <a:t>11</a:t>
            </a:fld>
            <a:endParaRPr lang="es-ES" sz="1500" b="0" smtClean="0"/>
          </a:p>
        </p:txBody>
      </p:sp>
      <p:sp>
        <p:nvSpPr>
          <p:cNvPr id="19459" name="Rectangle 2"/>
          <p:cNvSpPr>
            <a:spLocks noGrp="1" noRot="1" noChangeAspect="1" noChangeArrowheads="1" noTextEdit="1"/>
          </p:cNvSpPr>
          <p:nvPr>
            <p:ph type="sldImg"/>
          </p:nvPr>
        </p:nvSpPr>
        <p:spPr>
          <a:xfrm>
            <a:off x="571500" y="925513"/>
            <a:ext cx="6172200" cy="4629150"/>
          </a:xfrm>
          <a:ln/>
        </p:spPr>
      </p:sp>
      <p:sp>
        <p:nvSpPr>
          <p:cNvPr id="19460" name="Rectangle 3"/>
          <p:cNvSpPr>
            <a:spLocks noGrp="1" noChangeArrowheads="1"/>
          </p:cNvSpPr>
          <p:nvPr>
            <p:ph type="body" idx="1"/>
          </p:nvPr>
        </p:nvSpPr>
        <p:spPr>
          <a:xfrm>
            <a:off x="731838" y="5864225"/>
            <a:ext cx="5851525" cy="5554663"/>
          </a:xfrm>
          <a:noFill/>
        </p:spPr>
        <p:txBody>
          <a:bodyPr/>
          <a:lstStyle/>
          <a:p>
            <a:pPr eaLnBrk="1" hangingPunct="1"/>
            <a:r>
              <a:rPr lang="es-CL" sz="1200" dirty="0" smtClean="0"/>
              <a:t>a)  Efectuar un Inventario de Activo Fijo</a:t>
            </a:r>
            <a:br>
              <a:rPr lang="es-CL" sz="1200" dirty="0" smtClean="0"/>
            </a:br>
            <a:r>
              <a:rPr lang="es-CL" sz="1200" dirty="0" smtClean="0"/>
              <a:t/>
            </a:r>
            <a:br>
              <a:rPr lang="es-CL" sz="1200" dirty="0" smtClean="0"/>
            </a:br>
            <a:r>
              <a:rPr lang="es-CL" sz="1200" dirty="0" smtClean="0"/>
              <a:t>b)  Efectuar un levantamiento de Procesos, </a:t>
            </a:r>
            <a:r>
              <a:rPr lang="es-CL" sz="1200" dirty="0" err="1" smtClean="0"/>
              <a:t>Flujogramación</a:t>
            </a:r>
            <a:r>
              <a:rPr lang="es-CL" sz="1200" dirty="0" smtClean="0"/>
              <a:t>, Identificación   de  Riesgos  Asociados   a   los  Procesos, Implementación de Controles que mitiguen los Riesgos. (Matriz de Riesgo</a:t>
            </a:r>
            <a:endParaRPr lang="es-ES_tradnl"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DD2EB3FD-4632-4A8C-99A1-3CE1F64C9995}" type="slidenum">
              <a:rPr lang="es-ES" sz="1500" b="0" smtClean="0"/>
              <a:pPr eaLnBrk="1" hangingPunct="1"/>
              <a:t>12</a:t>
            </a:fld>
            <a:endParaRPr lang="es-ES" sz="1500" b="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DD2EB3FD-4632-4A8C-99A1-3CE1F64C9995}" type="slidenum">
              <a:rPr lang="es-ES" sz="1500" b="0" smtClean="0"/>
              <a:pPr eaLnBrk="1" hangingPunct="1"/>
              <a:t>30</a:t>
            </a:fld>
            <a:endParaRPr lang="es-ES" sz="1500" b="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E677CDB7-A55D-4F3B-8F6E-EFEB7BB777C3}" type="slidenum">
              <a:rPr lang="es-ES" sz="1500" b="0" smtClean="0"/>
              <a:pPr eaLnBrk="1" hangingPunct="1"/>
              <a:t>31</a:t>
            </a:fld>
            <a:endParaRPr lang="es-ES" sz="1500" b="0" smtClean="0"/>
          </a:p>
        </p:txBody>
      </p:sp>
      <p:sp>
        <p:nvSpPr>
          <p:cNvPr id="28675" name="Rectangle 2"/>
          <p:cNvSpPr>
            <a:spLocks noGrp="1" noRot="1" noChangeAspect="1" noChangeArrowheads="1" noTextEdit="1"/>
          </p:cNvSpPr>
          <p:nvPr>
            <p:ph type="sldImg"/>
          </p:nvPr>
        </p:nvSpPr>
        <p:spPr>
          <a:xfrm>
            <a:off x="571500" y="925513"/>
            <a:ext cx="6172200" cy="4629150"/>
          </a:xfrm>
          <a:ln/>
        </p:spPr>
      </p:sp>
      <p:sp>
        <p:nvSpPr>
          <p:cNvPr id="28676"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7FE9BE55-1ADD-4E6F-B0E2-3798EE2F76FB}" type="slidenum">
              <a:rPr lang="es-ES" sz="1500" b="0" smtClean="0"/>
              <a:pPr eaLnBrk="1" hangingPunct="1"/>
              <a:t>32</a:t>
            </a:fld>
            <a:endParaRPr lang="es-ES" sz="1500" b="0" smtClean="0"/>
          </a:p>
        </p:txBody>
      </p:sp>
      <p:sp>
        <p:nvSpPr>
          <p:cNvPr id="29699" name="Rectangle 2"/>
          <p:cNvSpPr>
            <a:spLocks noGrp="1" noRot="1" noChangeAspect="1" noChangeArrowheads="1" noTextEdit="1"/>
          </p:cNvSpPr>
          <p:nvPr>
            <p:ph type="sldImg"/>
          </p:nvPr>
        </p:nvSpPr>
        <p:spPr>
          <a:xfrm>
            <a:off x="571500" y="925513"/>
            <a:ext cx="6172200" cy="4629150"/>
          </a:xfrm>
          <a:ln/>
        </p:spPr>
      </p:sp>
      <p:sp>
        <p:nvSpPr>
          <p:cNvPr id="29700"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E8A22BA4-BC05-4F56-9A0D-D67E769F22D7}" type="slidenum">
              <a:rPr lang="es-ES" sz="1500" b="0" smtClean="0"/>
              <a:pPr eaLnBrk="1" hangingPunct="1"/>
              <a:t>33</a:t>
            </a:fld>
            <a:endParaRPr lang="es-ES" sz="1500" b="0" smtClean="0"/>
          </a:p>
        </p:txBody>
      </p:sp>
      <p:sp>
        <p:nvSpPr>
          <p:cNvPr id="30723" name="Rectangle 2"/>
          <p:cNvSpPr>
            <a:spLocks noGrp="1" noRot="1" noChangeAspect="1" noChangeArrowheads="1" noTextEdit="1"/>
          </p:cNvSpPr>
          <p:nvPr>
            <p:ph type="sldImg"/>
          </p:nvPr>
        </p:nvSpPr>
        <p:spPr>
          <a:xfrm>
            <a:off x="571500" y="925513"/>
            <a:ext cx="6172200" cy="4629150"/>
          </a:xfrm>
          <a:ln/>
        </p:spPr>
      </p:sp>
      <p:sp>
        <p:nvSpPr>
          <p:cNvPr id="30724"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04F45F1B-82B1-41F2-B630-17F599D2321E}" type="slidenum">
              <a:rPr lang="es-ES" sz="1500" b="0" smtClean="0"/>
              <a:pPr eaLnBrk="1" hangingPunct="1"/>
              <a:t>34</a:t>
            </a:fld>
            <a:endParaRPr lang="es-ES" sz="1500" b="0" smtClean="0"/>
          </a:p>
        </p:txBody>
      </p:sp>
      <p:sp>
        <p:nvSpPr>
          <p:cNvPr id="31747" name="Rectangle 2"/>
          <p:cNvSpPr>
            <a:spLocks noGrp="1" noRot="1" noChangeAspect="1" noChangeArrowheads="1" noTextEdit="1"/>
          </p:cNvSpPr>
          <p:nvPr>
            <p:ph type="sldImg"/>
          </p:nvPr>
        </p:nvSpPr>
        <p:spPr>
          <a:xfrm>
            <a:off x="571500" y="925513"/>
            <a:ext cx="6172200" cy="4629150"/>
          </a:xfrm>
          <a:ln/>
        </p:spPr>
      </p:sp>
      <p:sp>
        <p:nvSpPr>
          <p:cNvPr id="31748"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2BE854AA-AAE8-425E-B1A4-87F7C8E14E2F}" type="slidenum">
              <a:rPr lang="es-ES" sz="1500" b="0" smtClean="0"/>
              <a:pPr eaLnBrk="1" hangingPunct="1"/>
              <a:t>35</a:t>
            </a:fld>
            <a:endParaRPr lang="es-ES" sz="1500" b="0" smtClean="0"/>
          </a:p>
        </p:txBody>
      </p:sp>
      <p:sp>
        <p:nvSpPr>
          <p:cNvPr id="32771" name="Rectangle 2"/>
          <p:cNvSpPr>
            <a:spLocks noGrp="1" noRot="1" noChangeAspect="1" noChangeArrowheads="1" noTextEdit="1"/>
          </p:cNvSpPr>
          <p:nvPr>
            <p:ph type="sldImg"/>
          </p:nvPr>
        </p:nvSpPr>
        <p:spPr>
          <a:xfrm>
            <a:off x="571500" y="925513"/>
            <a:ext cx="6172200" cy="4629150"/>
          </a:xfrm>
          <a:ln/>
        </p:spPr>
      </p:sp>
      <p:sp>
        <p:nvSpPr>
          <p:cNvPr id="32772"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850F2065-2201-4EA0-B713-42C4176DE4D9}" type="slidenum">
              <a:rPr lang="es-ES" sz="1500" b="0" smtClean="0"/>
              <a:pPr eaLnBrk="1" hangingPunct="1"/>
              <a:t>36</a:t>
            </a:fld>
            <a:endParaRPr lang="es-ES" sz="1500" b="0" smtClean="0"/>
          </a:p>
        </p:txBody>
      </p:sp>
      <p:sp>
        <p:nvSpPr>
          <p:cNvPr id="33795" name="Rectangle 2"/>
          <p:cNvSpPr>
            <a:spLocks noGrp="1" noRot="1" noChangeAspect="1" noChangeArrowheads="1" noTextEdit="1"/>
          </p:cNvSpPr>
          <p:nvPr>
            <p:ph type="sldImg"/>
          </p:nvPr>
        </p:nvSpPr>
        <p:spPr>
          <a:xfrm>
            <a:off x="571500" y="925513"/>
            <a:ext cx="6172200" cy="4629150"/>
          </a:xfrm>
          <a:ln/>
        </p:spPr>
      </p:sp>
      <p:sp>
        <p:nvSpPr>
          <p:cNvPr id="33796"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1127125" eaLnBrk="0" hangingPunct="0">
              <a:defRPr sz="2000" b="1">
                <a:solidFill>
                  <a:schemeClr val="tx1"/>
                </a:solidFill>
                <a:latin typeface="Arial" charset="0"/>
                <a:cs typeface="Arial" charset="0"/>
              </a:defRPr>
            </a:lvl1pPr>
            <a:lvl2pPr marL="742950" indent="-285750" defTabSz="1127125" eaLnBrk="0" hangingPunct="0">
              <a:defRPr sz="2000" b="1">
                <a:solidFill>
                  <a:schemeClr val="tx1"/>
                </a:solidFill>
                <a:latin typeface="Arial" charset="0"/>
                <a:cs typeface="Arial" charset="0"/>
              </a:defRPr>
            </a:lvl2pPr>
            <a:lvl3pPr marL="1143000" indent="-228600" defTabSz="1127125" eaLnBrk="0" hangingPunct="0">
              <a:defRPr sz="2000" b="1">
                <a:solidFill>
                  <a:schemeClr val="tx1"/>
                </a:solidFill>
                <a:latin typeface="Arial" charset="0"/>
                <a:cs typeface="Arial" charset="0"/>
              </a:defRPr>
            </a:lvl3pPr>
            <a:lvl4pPr marL="1600200" indent="-228600" defTabSz="1127125" eaLnBrk="0" hangingPunct="0">
              <a:defRPr sz="2000" b="1">
                <a:solidFill>
                  <a:schemeClr val="tx1"/>
                </a:solidFill>
                <a:latin typeface="Arial" charset="0"/>
                <a:cs typeface="Arial" charset="0"/>
              </a:defRPr>
            </a:lvl4pPr>
            <a:lvl5pPr marL="2057400" indent="-228600" defTabSz="1127125" eaLnBrk="0" hangingPunct="0">
              <a:defRPr sz="2000" b="1">
                <a:solidFill>
                  <a:schemeClr val="tx1"/>
                </a:solidFill>
                <a:latin typeface="Arial" charset="0"/>
                <a:cs typeface="Arial" charset="0"/>
              </a:defRPr>
            </a:lvl5pPr>
            <a:lvl6pPr marL="2514600" indent="-228600" defTabSz="1127125" eaLnBrk="0" fontAlgn="base" hangingPunct="0">
              <a:spcBef>
                <a:spcPct val="0"/>
              </a:spcBef>
              <a:spcAft>
                <a:spcPct val="0"/>
              </a:spcAft>
              <a:defRPr sz="2000" b="1">
                <a:solidFill>
                  <a:schemeClr val="tx1"/>
                </a:solidFill>
                <a:latin typeface="Arial" charset="0"/>
                <a:cs typeface="Arial" charset="0"/>
              </a:defRPr>
            </a:lvl6pPr>
            <a:lvl7pPr marL="2971800" indent="-228600" defTabSz="1127125" eaLnBrk="0" fontAlgn="base" hangingPunct="0">
              <a:spcBef>
                <a:spcPct val="0"/>
              </a:spcBef>
              <a:spcAft>
                <a:spcPct val="0"/>
              </a:spcAft>
              <a:defRPr sz="2000" b="1">
                <a:solidFill>
                  <a:schemeClr val="tx1"/>
                </a:solidFill>
                <a:latin typeface="Arial" charset="0"/>
                <a:cs typeface="Arial" charset="0"/>
              </a:defRPr>
            </a:lvl7pPr>
            <a:lvl8pPr marL="3429000" indent="-228600" defTabSz="1127125" eaLnBrk="0" fontAlgn="base" hangingPunct="0">
              <a:spcBef>
                <a:spcPct val="0"/>
              </a:spcBef>
              <a:spcAft>
                <a:spcPct val="0"/>
              </a:spcAft>
              <a:defRPr sz="2000" b="1">
                <a:solidFill>
                  <a:schemeClr val="tx1"/>
                </a:solidFill>
                <a:latin typeface="Arial" charset="0"/>
                <a:cs typeface="Arial" charset="0"/>
              </a:defRPr>
            </a:lvl8pPr>
            <a:lvl9pPr marL="3886200" indent="-228600" defTabSz="1127125" eaLnBrk="0" fontAlgn="base" hangingPunct="0">
              <a:spcBef>
                <a:spcPct val="0"/>
              </a:spcBef>
              <a:spcAft>
                <a:spcPct val="0"/>
              </a:spcAft>
              <a:defRPr sz="2000" b="1">
                <a:solidFill>
                  <a:schemeClr val="tx1"/>
                </a:solidFill>
                <a:latin typeface="Arial" charset="0"/>
                <a:cs typeface="Arial" charset="0"/>
              </a:defRPr>
            </a:lvl9pPr>
          </a:lstStyle>
          <a:p>
            <a:pPr eaLnBrk="1" hangingPunct="1"/>
            <a:fld id="{107690DC-6299-40B4-AED4-C40DB254ED14}" type="slidenum">
              <a:rPr lang="es-ES" sz="1500" b="0" smtClean="0"/>
              <a:pPr eaLnBrk="1" hangingPunct="1"/>
              <a:t>2</a:t>
            </a:fld>
            <a:endParaRPr lang="es-ES" sz="1500" b="0" smtClean="0"/>
          </a:p>
        </p:txBody>
      </p:sp>
      <p:sp>
        <p:nvSpPr>
          <p:cNvPr id="15363" name="Rectangle 2"/>
          <p:cNvSpPr>
            <a:spLocks noGrp="1" noRot="1" noChangeAspect="1" noChangeArrowheads="1" noTextEdit="1"/>
          </p:cNvSpPr>
          <p:nvPr>
            <p:ph type="sldImg"/>
          </p:nvPr>
        </p:nvSpPr>
        <p:spPr>
          <a:xfrm>
            <a:off x="571500" y="925513"/>
            <a:ext cx="6172200" cy="4629150"/>
          </a:xfrm>
          <a:ln/>
        </p:spPr>
      </p:sp>
      <p:sp>
        <p:nvSpPr>
          <p:cNvPr id="15364" name="Rectangle 3"/>
          <p:cNvSpPr>
            <a:spLocks noGrp="1" noChangeArrowheads="1"/>
          </p:cNvSpPr>
          <p:nvPr>
            <p:ph type="body" idx="1"/>
          </p:nvPr>
        </p:nvSpPr>
        <p:spPr>
          <a:xfrm>
            <a:off x="731838" y="5864225"/>
            <a:ext cx="5851525" cy="5554663"/>
          </a:xfrm>
          <a:noFill/>
        </p:spPr>
        <p:txBody>
          <a:bodyPr/>
          <a:lstStyle/>
          <a:p>
            <a:pPr eaLnBrk="1" hangingPunct="1"/>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BF89A52C-DDC9-436B-A92F-5AA4EE5A9430}" type="slidenum">
              <a:rPr lang="es-ES" sz="1500" b="0" smtClean="0"/>
              <a:pPr eaLnBrk="1" hangingPunct="1"/>
              <a:t>37</a:t>
            </a:fld>
            <a:endParaRPr lang="es-ES" sz="1500" b="0" smtClean="0"/>
          </a:p>
        </p:txBody>
      </p:sp>
      <p:sp>
        <p:nvSpPr>
          <p:cNvPr id="34819" name="Rectangle 2"/>
          <p:cNvSpPr>
            <a:spLocks noGrp="1" noRot="1" noChangeAspect="1" noChangeArrowheads="1" noTextEdit="1"/>
          </p:cNvSpPr>
          <p:nvPr>
            <p:ph type="sldImg"/>
          </p:nvPr>
        </p:nvSpPr>
        <p:spPr>
          <a:xfrm>
            <a:off x="571500" y="925513"/>
            <a:ext cx="6172200" cy="4629150"/>
          </a:xfrm>
          <a:ln/>
        </p:spPr>
      </p:sp>
      <p:sp>
        <p:nvSpPr>
          <p:cNvPr id="34820"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9E7474FA-D285-4077-AD50-5F48F775230E}" type="slidenum">
              <a:rPr lang="es-ES" sz="1500" b="0" smtClean="0"/>
              <a:pPr eaLnBrk="1" hangingPunct="1"/>
              <a:t>38</a:t>
            </a:fld>
            <a:endParaRPr lang="es-ES" sz="1500" b="0" smtClean="0"/>
          </a:p>
        </p:txBody>
      </p:sp>
      <p:sp>
        <p:nvSpPr>
          <p:cNvPr id="35843" name="Rectangle 2"/>
          <p:cNvSpPr>
            <a:spLocks noGrp="1" noRot="1" noChangeAspect="1" noChangeArrowheads="1" noTextEdit="1"/>
          </p:cNvSpPr>
          <p:nvPr>
            <p:ph type="sldImg"/>
          </p:nvPr>
        </p:nvSpPr>
        <p:spPr>
          <a:xfrm>
            <a:off x="571500" y="925513"/>
            <a:ext cx="6172200" cy="4629150"/>
          </a:xfrm>
          <a:ln/>
        </p:spPr>
      </p:sp>
      <p:sp>
        <p:nvSpPr>
          <p:cNvPr id="35844"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828F086A-6E1C-4B2A-939B-2234B0892328}" type="slidenum">
              <a:rPr lang="es-ES" sz="1500" b="0" smtClean="0"/>
              <a:pPr eaLnBrk="1" hangingPunct="1"/>
              <a:t>39</a:t>
            </a:fld>
            <a:endParaRPr lang="es-ES" sz="1500" b="0" smtClean="0"/>
          </a:p>
        </p:txBody>
      </p:sp>
      <p:sp>
        <p:nvSpPr>
          <p:cNvPr id="36867" name="Rectangle 2"/>
          <p:cNvSpPr>
            <a:spLocks noGrp="1" noRot="1" noChangeAspect="1" noChangeArrowheads="1" noTextEdit="1"/>
          </p:cNvSpPr>
          <p:nvPr>
            <p:ph type="sldImg"/>
          </p:nvPr>
        </p:nvSpPr>
        <p:spPr>
          <a:xfrm>
            <a:off x="571500" y="925513"/>
            <a:ext cx="6172200" cy="4629150"/>
          </a:xfrm>
          <a:ln/>
        </p:spPr>
      </p:sp>
      <p:sp>
        <p:nvSpPr>
          <p:cNvPr id="36868"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958A388B-F6FE-4634-968E-DC27E51FE526}" type="slidenum">
              <a:rPr lang="es-ES" sz="1500" b="0" smtClean="0"/>
              <a:pPr eaLnBrk="1" hangingPunct="1"/>
              <a:t>40</a:t>
            </a:fld>
            <a:endParaRPr lang="es-ES" sz="1500" b="0" smtClean="0"/>
          </a:p>
        </p:txBody>
      </p:sp>
      <p:sp>
        <p:nvSpPr>
          <p:cNvPr id="37891" name="Rectangle 2"/>
          <p:cNvSpPr>
            <a:spLocks noGrp="1" noRot="1" noChangeAspect="1" noChangeArrowheads="1" noTextEdit="1"/>
          </p:cNvSpPr>
          <p:nvPr>
            <p:ph type="sldImg"/>
          </p:nvPr>
        </p:nvSpPr>
        <p:spPr>
          <a:xfrm>
            <a:off x="571500" y="925513"/>
            <a:ext cx="6172200" cy="4629150"/>
          </a:xfrm>
          <a:ln/>
        </p:spPr>
      </p:sp>
      <p:sp>
        <p:nvSpPr>
          <p:cNvPr id="37892"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FBAE11BD-30AB-463A-B59A-AC3B364D1EB5}" type="slidenum">
              <a:rPr lang="es-ES" sz="1500" b="0" smtClean="0"/>
              <a:pPr eaLnBrk="1" hangingPunct="1"/>
              <a:t>41</a:t>
            </a:fld>
            <a:endParaRPr lang="es-ES" sz="1500" b="0" smtClean="0"/>
          </a:p>
        </p:txBody>
      </p:sp>
      <p:sp>
        <p:nvSpPr>
          <p:cNvPr id="38915" name="Rectangle 2"/>
          <p:cNvSpPr>
            <a:spLocks noGrp="1" noRot="1" noChangeAspect="1" noChangeArrowheads="1" noTextEdit="1"/>
          </p:cNvSpPr>
          <p:nvPr>
            <p:ph type="sldImg"/>
          </p:nvPr>
        </p:nvSpPr>
        <p:spPr>
          <a:xfrm>
            <a:off x="571500" y="925513"/>
            <a:ext cx="6172200" cy="4629150"/>
          </a:xfrm>
          <a:ln/>
        </p:spPr>
      </p:sp>
      <p:sp>
        <p:nvSpPr>
          <p:cNvPr id="38916"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B996E625-7E83-4D69-95BA-5748F029937D}" type="slidenum">
              <a:rPr lang="es-ES" sz="1500" b="0" smtClean="0"/>
              <a:pPr eaLnBrk="1" hangingPunct="1"/>
              <a:t>42</a:t>
            </a:fld>
            <a:endParaRPr lang="es-ES" sz="1500" b="0" smtClean="0"/>
          </a:p>
        </p:txBody>
      </p:sp>
      <p:sp>
        <p:nvSpPr>
          <p:cNvPr id="39939" name="Rectangle 2"/>
          <p:cNvSpPr>
            <a:spLocks noGrp="1" noRot="1" noChangeAspect="1" noChangeArrowheads="1" noTextEdit="1"/>
          </p:cNvSpPr>
          <p:nvPr>
            <p:ph type="sldImg"/>
          </p:nvPr>
        </p:nvSpPr>
        <p:spPr>
          <a:xfrm>
            <a:off x="571500" y="925513"/>
            <a:ext cx="6172200" cy="4629150"/>
          </a:xfrm>
          <a:ln/>
        </p:spPr>
      </p:sp>
      <p:sp>
        <p:nvSpPr>
          <p:cNvPr id="39940"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DB549BEF-87A5-460B-86A9-ACAA14F4B9B4}" type="slidenum">
              <a:rPr lang="es-ES" sz="1500" b="0" smtClean="0"/>
              <a:pPr eaLnBrk="1" hangingPunct="1"/>
              <a:t>43</a:t>
            </a:fld>
            <a:endParaRPr lang="es-ES" sz="1500" b="0" smtClean="0"/>
          </a:p>
        </p:txBody>
      </p:sp>
      <p:sp>
        <p:nvSpPr>
          <p:cNvPr id="40963" name="Rectangle 2"/>
          <p:cNvSpPr>
            <a:spLocks noGrp="1" noRot="1" noChangeAspect="1" noChangeArrowheads="1" noTextEdit="1"/>
          </p:cNvSpPr>
          <p:nvPr>
            <p:ph type="sldImg"/>
          </p:nvPr>
        </p:nvSpPr>
        <p:spPr>
          <a:xfrm>
            <a:off x="571500" y="925513"/>
            <a:ext cx="6172200" cy="4629150"/>
          </a:xfrm>
          <a:ln/>
        </p:spPr>
      </p:sp>
      <p:sp>
        <p:nvSpPr>
          <p:cNvPr id="40964"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CB909660-04DE-4705-ADAC-1BB46A297C89}" type="slidenum">
              <a:rPr lang="es-ES" sz="1500" b="0" smtClean="0"/>
              <a:pPr eaLnBrk="1" hangingPunct="1"/>
              <a:t>44</a:t>
            </a:fld>
            <a:endParaRPr lang="es-ES" sz="1500" b="0" smtClean="0"/>
          </a:p>
        </p:txBody>
      </p:sp>
      <p:sp>
        <p:nvSpPr>
          <p:cNvPr id="41987" name="Rectangle 2"/>
          <p:cNvSpPr>
            <a:spLocks noGrp="1" noRot="1" noChangeAspect="1" noChangeArrowheads="1" noTextEdit="1"/>
          </p:cNvSpPr>
          <p:nvPr>
            <p:ph type="sldImg"/>
          </p:nvPr>
        </p:nvSpPr>
        <p:spPr>
          <a:xfrm>
            <a:off x="571500" y="925513"/>
            <a:ext cx="6172200" cy="4629150"/>
          </a:xfrm>
          <a:ln/>
        </p:spPr>
      </p:sp>
      <p:sp>
        <p:nvSpPr>
          <p:cNvPr id="41988"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1BAB550D-6D85-4850-882B-63F817E58FF0}" type="slidenum">
              <a:rPr lang="es-ES" sz="1500" b="0" smtClean="0"/>
              <a:pPr eaLnBrk="1" hangingPunct="1"/>
              <a:t>45</a:t>
            </a:fld>
            <a:endParaRPr lang="es-ES" sz="1500" b="0" smtClean="0"/>
          </a:p>
        </p:txBody>
      </p:sp>
      <p:sp>
        <p:nvSpPr>
          <p:cNvPr id="43011" name="Rectangle 2"/>
          <p:cNvSpPr>
            <a:spLocks noGrp="1" noRot="1" noChangeAspect="1" noChangeArrowheads="1" noTextEdit="1"/>
          </p:cNvSpPr>
          <p:nvPr>
            <p:ph type="sldImg"/>
          </p:nvPr>
        </p:nvSpPr>
        <p:spPr>
          <a:xfrm>
            <a:off x="571500" y="925513"/>
            <a:ext cx="6172200" cy="4629150"/>
          </a:xfrm>
          <a:ln/>
        </p:spPr>
      </p:sp>
      <p:sp>
        <p:nvSpPr>
          <p:cNvPr id="43012"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973D59C8-905C-47EB-B154-18BAB8282218}" type="slidenum">
              <a:rPr lang="es-ES" sz="1500" b="0" smtClean="0"/>
              <a:pPr eaLnBrk="1" hangingPunct="1"/>
              <a:t>46</a:t>
            </a:fld>
            <a:endParaRPr lang="es-ES" sz="1500" b="0" smtClean="0"/>
          </a:p>
        </p:txBody>
      </p:sp>
      <p:sp>
        <p:nvSpPr>
          <p:cNvPr id="44035" name="Rectangle 2"/>
          <p:cNvSpPr>
            <a:spLocks noGrp="1" noRot="1" noChangeAspect="1" noChangeArrowheads="1" noTextEdit="1"/>
          </p:cNvSpPr>
          <p:nvPr>
            <p:ph type="sldImg"/>
          </p:nvPr>
        </p:nvSpPr>
        <p:spPr>
          <a:xfrm>
            <a:off x="571500" y="925513"/>
            <a:ext cx="6172200" cy="4629150"/>
          </a:xfrm>
          <a:ln/>
        </p:spPr>
      </p:sp>
      <p:sp>
        <p:nvSpPr>
          <p:cNvPr id="44036"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1127125" eaLnBrk="0" hangingPunct="0">
              <a:defRPr sz="2000" b="1">
                <a:solidFill>
                  <a:schemeClr val="tx1"/>
                </a:solidFill>
                <a:latin typeface="Arial" charset="0"/>
                <a:cs typeface="Arial" charset="0"/>
              </a:defRPr>
            </a:lvl1pPr>
            <a:lvl2pPr marL="742950" indent="-285750" defTabSz="1127125" eaLnBrk="0" hangingPunct="0">
              <a:defRPr sz="2000" b="1">
                <a:solidFill>
                  <a:schemeClr val="tx1"/>
                </a:solidFill>
                <a:latin typeface="Arial" charset="0"/>
                <a:cs typeface="Arial" charset="0"/>
              </a:defRPr>
            </a:lvl2pPr>
            <a:lvl3pPr marL="1143000" indent="-228600" defTabSz="1127125" eaLnBrk="0" hangingPunct="0">
              <a:defRPr sz="2000" b="1">
                <a:solidFill>
                  <a:schemeClr val="tx1"/>
                </a:solidFill>
                <a:latin typeface="Arial" charset="0"/>
                <a:cs typeface="Arial" charset="0"/>
              </a:defRPr>
            </a:lvl3pPr>
            <a:lvl4pPr marL="1600200" indent="-228600" defTabSz="1127125" eaLnBrk="0" hangingPunct="0">
              <a:defRPr sz="2000" b="1">
                <a:solidFill>
                  <a:schemeClr val="tx1"/>
                </a:solidFill>
                <a:latin typeface="Arial" charset="0"/>
                <a:cs typeface="Arial" charset="0"/>
              </a:defRPr>
            </a:lvl4pPr>
            <a:lvl5pPr marL="2057400" indent="-228600" defTabSz="1127125" eaLnBrk="0" hangingPunct="0">
              <a:defRPr sz="2000" b="1">
                <a:solidFill>
                  <a:schemeClr val="tx1"/>
                </a:solidFill>
                <a:latin typeface="Arial" charset="0"/>
                <a:cs typeface="Arial" charset="0"/>
              </a:defRPr>
            </a:lvl5pPr>
            <a:lvl6pPr marL="2514600" indent="-228600" defTabSz="1127125" eaLnBrk="0" fontAlgn="base" hangingPunct="0">
              <a:spcBef>
                <a:spcPct val="0"/>
              </a:spcBef>
              <a:spcAft>
                <a:spcPct val="0"/>
              </a:spcAft>
              <a:defRPr sz="2000" b="1">
                <a:solidFill>
                  <a:schemeClr val="tx1"/>
                </a:solidFill>
                <a:latin typeface="Arial" charset="0"/>
                <a:cs typeface="Arial" charset="0"/>
              </a:defRPr>
            </a:lvl6pPr>
            <a:lvl7pPr marL="2971800" indent="-228600" defTabSz="1127125" eaLnBrk="0" fontAlgn="base" hangingPunct="0">
              <a:spcBef>
                <a:spcPct val="0"/>
              </a:spcBef>
              <a:spcAft>
                <a:spcPct val="0"/>
              </a:spcAft>
              <a:defRPr sz="2000" b="1">
                <a:solidFill>
                  <a:schemeClr val="tx1"/>
                </a:solidFill>
                <a:latin typeface="Arial" charset="0"/>
                <a:cs typeface="Arial" charset="0"/>
              </a:defRPr>
            </a:lvl7pPr>
            <a:lvl8pPr marL="3429000" indent="-228600" defTabSz="1127125" eaLnBrk="0" fontAlgn="base" hangingPunct="0">
              <a:spcBef>
                <a:spcPct val="0"/>
              </a:spcBef>
              <a:spcAft>
                <a:spcPct val="0"/>
              </a:spcAft>
              <a:defRPr sz="2000" b="1">
                <a:solidFill>
                  <a:schemeClr val="tx1"/>
                </a:solidFill>
                <a:latin typeface="Arial" charset="0"/>
                <a:cs typeface="Arial" charset="0"/>
              </a:defRPr>
            </a:lvl8pPr>
            <a:lvl9pPr marL="3886200" indent="-228600" defTabSz="1127125" eaLnBrk="0" fontAlgn="base" hangingPunct="0">
              <a:spcBef>
                <a:spcPct val="0"/>
              </a:spcBef>
              <a:spcAft>
                <a:spcPct val="0"/>
              </a:spcAft>
              <a:defRPr sz="2000" b="1">
                <a:solidFill>
                  <a:schemeClr val="tx1"/>
                </a:solidFill>
                <a:latin typeface="Arial" charset="0"/>
                <a:cs typeface="Arial" charset="0"/>
              </a:defRPr>
            </a:lvl9pPr>
          </a:lstStyle>
          <a:p>
            <a:pPr eaLnBrk="1" hangingPunct="1"/>
            <a:fld id="{8A332FC9-F039-4B29-A6BE-F45357624C01}" type="slidenum">
              <a:rPr lang="es-ES" sz="1500" b="0" smtClean="0"/>
              <a:pPr eaLnBrk="1" hangingPunct="1"/>
              <a:t>3</a:t>
            </a:fld>
            <a:endParaRPr lang="es-ES" sz="1500" b="0" smtClean="0"/>
          </a:p>
        </p:txBody>
      </p:sp>
      <p:sp>
        <p:nvSpPr>
          <p:cNvPr id="16387" name="Rectangle 2"/>
          <p:cNvSpPr>
            <a:spLocks noGrp="1" noRot="1" noChangeAspect="1" noChangeArrowheads="1" noTextEdit="1"/>
          </p:cNvSpPr>
          <p:nvPr>
            <p:ph type="sldImg"/>
          </p:nvPr>
        </p:nvSpPr>
        <p:spPr>
          <a:xfrm>
            <a:off x="571500" y="925513"/>
            <a:ext cx="6172200" cy="4629150"/>
          </a:xfrm>
          <a:ln/>
        </p:spPr>
      </p:sp>
      <p:sp>
        <p:nvSpPr>
          <p:cNvPr id="16388" name="Rectangle 3"/>
          <p:cNvSpPr>
            <a:spLocks noGrp="1" noChangeArrowheads="1"/>
          </p:cNvSpPr>
          <p:nvPr>
            <p:ph type="body" idx="1"/>
          </p:nvPr>
        </p:nvSpPr>
        <p:spPr>
          <a:xfrm>
            <a:off x="731838" y="5864225"/>
            <a:ext cx="5851525" cy="5554663"/>
          </a:xfrm>
          <a:noFill/>
        </p:spPr>
        <p:txBody>
          <a:bodyPr/>
          <a:lstStyle/>
          <a:p>
            <a:pPr eaLnBrk="1" hangingPunct="1"/>
            <a:endParaRPr lang="es-ES_tradn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34B673A7-68FB-4EA4-9ECE-608660BC73D8}" type="slidenum">
              <a:rPr lang="es-ES" sz="1500" b="0" smtClean="0"/>
              <a:pPr eaLnBrk="1" hangingPunct="1"/>
              <a:t>47</a:t>
            </a:fld>
            <a:endParaRPr lang="es-ES" sz="1500" b="0" smtClean="0"/>
          </a:p>
        </p:txBody>
      </p:sp>
      <p:sp>
        <p:nvSpPr>
          <p:cNvPr id="45059" name="Rectangle 2"/>
          <p:cNvSpPr>
            <a:spLocks noGrp="1" noRot="1" noChangeAspect="1" noChangeArrowheads="1" noTextEdit="1"/>
          </p:cNvSpPr>
          <p:nvPr>
            <p:ph type="sldImg"/>
          </p:nvPr>
        </p:nvSpPr>
        <p:spPr>
          <a:xfrm>
            <a:off x="571500" y="925513"/>
            <a:ext cx="6172200" cy="4629150"/>
          </a:xfrm>
          <a:ln/>
        </p:spPr>
      </p:sp>
      <p:sp>
        <p:nvSpPr>
          <p:cNvPr id="45060"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42CF8399-1FAC-402B-B4C3-1D50167F8754}" type="slidenum">
              <a:rPr lang="es-ES" sz="1500" b="0" smtClean="0"/>
              <a:pPr eaLnBrk="1" hangingPunct="1"/>
              <a:t>48</a:t>
            </a:fld>
            <a:endParaRPr lang="es-ES" sz="1500" b="0" smtClean="0"/>
          </a:p>
        </p:txBody>
      </p:sp>
      <p:sp>
        <p:nvSpPr>
          <p:cNvPr id="46083" name="Rectangle 2"/>
          <p:cNvSpPr>
            <a:spLocks noGrp="1" noRot="1" noChangeAspect="1" noChangeArrowheads="1" noTextEdit="1"/>
          </p:cNvSpPr>
          <p:nvPr>
            <p:ph type="sldImg"/>
          </p:nvPr>
        </p:nvSpPr>
        <p:spPr>
          <a:xfrm>
            <a:off x="571500" y="925513"/>
            <a:ext cx="6172200" cy="4629150"/>
          </a:xfrm>
          <a:ln/>
        </p:spPr>
      </p:sp>
      <p:sp>
        <p:nvSpPr>
          <p:cNvPr id="46084"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775D5FA3-9502-4FCA-B730-FDFA2EEC9388}" type="slidenum">
              <a:rPr lang="es-ES" sz="1500" b="0" smtClean="0"/>
              <a:pPr eaLnBrk="1" hangingPunct="1"/>
              <a:t>49</a:t>
            </a:fld>
            <a:endParaRPr lang="es-ES" sz="1500" b="0" smtClean="0"/>
          </a:p>
        </p:txBody>
      </p:sp>
      <p:sp>
        <p:nvSpPr>
          <p:cNvPr id="47107" name="Rectangle 2"/>
          <p:cNvSpPr>
            <a:spLocks noGrp="1" noRot="1" noChangeAspect="1" noChangeArrowheads="1" noTextEdit="1"/>
          </p:cNvSpPr>
          <p:nvPr>
            <p:ph type="sldImg"/>
          </p:nvPr>
        </p:nvSpPr>
        <p:spPr>
          <a:xfrm>
            <a:off x="571500" y="925513"/>
            <a:ext cx="6172200" cy="4629150"/>
          </a:xfrm>
          <a:ln/>
        </p:spPr>
      </p:sp>
      <p:sp>
        <p:nvSpPr>
          <p:cNvPr id="47108"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9C942010-C777-4DEB-82B1-5FABDFE1D6B0}" type="slidenum">
              <a:rPr lang="es-ES" sz="1500" b="0" smtClean="0"/>
              <a:pPr eaLnBrk="1" hangingPunct="1"/>
              <a:t>50</a:t>
            </a:fld>
            <a:endParaRPr lang="es-ES" sz="1500" b="0" smtClean="0"/>
          </a:p>
        </p:txBody>
      </p:sp>
      <p:sp>
        <p:nvSpPr>
          <p:cNvPr id="48131" name="Rectangle 2"/>
          <p:cNvSpPr>
            <a:spLocks noGrp="1" noRot="1" noChangeAspect="1" noChangeArrowheads="1" noTextEdit="1"/>
          </p:cNvSpPr>
          <p:nvPr>
            <p:ph type="sldImg"/>
          </p:nvPr>
        </p:nvSpPr>
        <p:spPr>
          <a:xfrm>
            <a:off x="571500" y="925513"/>
            <a:ext cx="6172200" cy="4629150"/>
          </a:xfrm>
          <a:ln/>
        </p:spPr>
      </p:sp>
      <p:sp>
        <p:nvSpPr>
          <p:cNvPr id="48132"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8E59889D-5B8E-4A70-9436-D90C98B01F9D}" type="slidenum">
              <a:rPr lang="es-ES" sz="1500" b="0" smtClean="0"/>
              <a:pPr eaLnBrk="1" hangingPunct="1"/>
              <a:t>51</a:t>
            </a:fld>
            <a:endParaRPr lang="es-ES" sz="1500" b="0" smtClean="0"/>
          </a:p>
        </p:txBody>
      </p:sp>
      <p:sp>
        <p:nvSpPr>
          <p:cNvPr id="49155" name="Rectangle 2"/>
          <p:cNvSpPr>
            <a:spLocks noGrp="1" noRot="1" noChangeAspect="1" noChangeArrowheads="1" noTextEdit="1"/>
          </p:cNvSpPr>
          <p:nvPr>
            <p:ph type="sldImg"/>
          </p:nvPr>
        </p:nvSpPr>
        <p:spPr>
          <a:xfrm>
            <a:off x="571500" y="925513"/>
            <a:ext cx="6172200" cy="4629150"/>
          </a:xfrm>
          <a:ln/>
        </p:spPr>
      </p:sp>
      <p:sp>
        <p:nvSpPr>
          <p:cNvPr id="49156"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D94A4C12-06E9-4459-9554-01C4624FA710}" type="slidenum">
              <a:rPr lang="es-ES" sz="1500" b="0" smtClean="0"/>
              <a:pPr eaLnBrk="1" hangingPunct="1"/>
              <a:t>52</a:t>
            </a:fld>
            <a:endParaRPr lang="es-ES" sz="1500" b="0" smtClean="0"/>
          </a:p>
        </p:txBody>
      </p:sp>
      <p:sp>
        <p:nvSpPr>
          <p:cNvPr id="50179" name="Rectangle 2"/>
          <p:cNvSpPr>
            <a:spLocks noGrp="1" noRot="1" noChangeAspect="1" noChangeArrowheads="1" noTextEdit="1"/>
          </p:cNvSpPr>
          <p:nvPr>
            <p:ph type="sldImg"/>
          </p:nvPr>
        </p:nvSpPr>
        <p:spPr>
          <a:xfrm>
            <a:off x="571500" y="925513"/>
            <a:ext cx="6172200" cy="4629150"/>
          </a:xfrm>
          <a:ln/>
        </p:spPr>
      </p:sp>
      <p:sp>
        <p:nvSpPr>
          <p:cNvPr id="50180" name="Rectangle 3"/>
          <p:cNvSpPr>
            <a:spLocks noGrp="1" noChangeArrowheads="1"/>
          </p:cNvSpPr>
          <p:nvPr>
            <p:ph type="body" idx="1"/>
          </p:nvPr>
        </p:nvSpPr>
        <p:spPr>
          <a:xfrm>
            <a:off x="731838" y="5864225"/>
            <a:ext cx="5851525" cy="5554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1127125" eaLnBrk="0" hangingPunct="0">
              <a:defRPr sz="2000" b="1">
                <a:solidFill>
                  <a:schemeClr val="tx1"/>
                </a:solidFill>
                <a:latin typeface="Arial" charset="0"/>
                <a:cs typeface="Arial" charset="0"/>
              </a:defRPr>
            </a:lvl1pPr>
            <a:lvl2pPr marL="742950" indent="-285750" defTabSz="1127125" eaLnBrk="0" hangingPunct="0">
              <a:defRPr sz="2000" b="1">
                <a:solidFill>
                  <a:schemeClr val="tx1"/>
                </a:solidFill>
                <a:latin typeface="Arial" charset="0"/>
                <a:cs typeface="Arial" charset="0"/>
              </a:defRPr>
            </a:lvl2pPr>
            <a:lvl3pPr marL="1143000" indent="-228600" defTabSz="1127125" eaLnBrk="0" hangingPunct="0">
              <a:defRPr sz="2000" b="1">
                <a:solidFill>
                  <a:schemeClr val="tx1"/>
                </a:solidFill>
                <a:latin typeface="Arial" charset="0"/>
                <a:cs typeface="Arial" charset="0"/>
              </a:defRPr>
            </a:lvl3pPr>
            <a:lvl4pPr marL="1600200" indent="-228600" defTabSz="1127125" eaLnBrk="0" hangingPunct="0">
              <a:defRPr sz="2000" b="1">
                <a:solidFill>
                  <a:schemeClr val="tx1"/>
                </a:solidFill>
                <a:latin typeface="Arial" charset="0"/>
                <a:cs typeface="Arial" charset="0"/>
              </a:defRPr>
            </a:lvl4pPr>
            <a:lvl5pPr marL="2057400" indent="-228600" defTabSz="1127125" eaLnBrk="0" hangingPunct="0">
              <a:defRPr sz="2000" b="1">
                <a:solidFill>
                  <a:schemeClr val="tx1"/>
                </a:solidFill>
                <a:latin typeface="Arial" charset="0"/>
                <a:cs typeface="Arial" charset="0"/>
              </a:defRPr>
            </a:lvl5pPr>
            <a:lvl6pPr marL="2514600" indent="-228600" defTabSz="1127125" eaLnBrk="0" fontAlgn="base" hangingPunct="0">
              <a:spcBef>
                <a:spcPct val="0"/>
              </a:spcBef>
              <a:spcAft>
                <a:spcPct val="0"/>
              </a:spcAft>
              <a:defRPr sz="2000" b="1">
                <a:solidFill>
                  <a:schemeClr val="tx1"/>
                </a:solidFill>
                <a:latin typeface="Arial" charset="0"/>
                <a:cs typeface="Arial" charset="0"/>
              </a:defRPr>
            </a:lvl6pPr>
            <a:lvl7pPr marL="2971800" indent="-228600" defTabSz="1127125" eaLnBrk="0" fontAlgn="base" hangingPunct="0">
              <a:spcBef>
                <a:spcPct val="0"/>
              </a:spcBef>
              <a:spcAft>
                <a:spcPct val="0"/>
              </a:spcAft>
              <a:defRPr sz="2000" b="1">
                <a:solidFill>
                  <a:schemeClr val="tx1"/>
                </a:solidFill>
                <a:latin typeface="Arial" charset="0"/>
                <a:cs typeface="Arial" charset="0"/>
              </a:defRPr>
            </a:lvl7pPr>
            <a:lvl8pPr marL="3429000" indent="-228600" defTabSz="1127125" eaLnBrk="0" fontAlgn="base" hangingPunct="0">
              <a:spcBef>
                <a:spcPct val="0"/>
              </a:spcBef>
              <a:spcAft>
                <a:spcPct val="0"/>
              </a:spcAft>
              <a:defRPr sz="2000" b="1">
                <a:solidFill>
                  <a:schemeClr val="tx1"/>
                </a:solidFill>
                <a:latin typeface="Arial" charset="0"/>
                <a:cs typeface="Arial" charset="0"/>
              </a:defRPr>
            </a:lvl8pPr>
            <a:lvl9pPr marL="3886200" indent="-228600" defTabSz="1127125" eaLnBrk="0" fontAlgn="base" hangingPunct="0">
              <a:spcBef>
                <a:spcPct val="0"/>
              </a:spcBef>
              <a:spcAft>
                <a:spcPct val="0"/>
              </a:spcAft>
              <a:defRPr sz="2000" b="1">
                <a:solidFill>
                  <a:schemeClr val="tx1"/>
                </a:solidFill>
                <a:latin typeface="Arial" charset="0"/>
                <a:cs typeface="Arial" charset="0"/>
              </a:defRPr>
            </a:lvl9pPr>
          </a:lstStyle>
          <a:p>
            <a:pPr eaLnBrk="1" hangingPunct="1"/>
            <a:fld id="{56E0DB5D-17AC-4B61-910E-0DDD6C30BCC2}" type="slidenum">
              <a:rPr lang="es-ES" sz="1500" b="0" smtClean="0"/>
              <a:pPr eaLnBrk="1" hangingPunct="1"/>
              <a:t>53</a:t>
            </a:fld>
            <a:endParaRPr lang="es-ES" sz="1500" b="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731838" y="5864225"/>
            <a:ext cx="5851525" cy="5554663"/>
          </a:xfrm>
          <a:noFill/>
        </p:spPr>
        <p:txBody>
          <a:bodyPr/>
          <a:lstStyle/>
          <a:p>
            <a:pPr eaLnBrk="1" hangingPunct="1"/>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1127125" eaLnBrk="0" hangingPunct="0">
              <a:defRPr sz="2000" b="1">
                <a:solidFill>
                  <a:schemeClr val="tx1"/>
                </a:solidFill>
                <a:latin typeface="Arial" charset="0"/>
                <a:cs typeface="Arial" charset="0"/>
              </a:defRPr>
            </a:lvl1pPr>
            <a:lvl2pPr marL="742950" indent="-285750" defTabSz="1127125" eaLnBrk="0" hangingPunct="0">
              <a:defRPr sz="2000" b="1">
                <a:solidFill>
                  <a:schemeClr val="tx1"/>
                </a:solidFill>
                <a:latin typeface="Arial" charset="0"/>
                <a:cs typeface="Arial" charset="0"/>
              </a:defRPr>
            </a:lvl2pPr>
            <a:lvl3pPr marL="1143000" indent="-228600" defTabSz="1127125" eaLnBrk="0" hangingPunct="0">
              <a:defRPr sz="2000" b="1">
                <a:solidFill>
                  <a:schemeClr val="tx1"/>
                </a:solidFill>
                <a:latin typeface="Arial" charset="0"/>
                <a:cs typeface="Arial" charset="0"/>
              </a:defRPr>
            </a:lvl3pPr>
            <a:lvl4pPr marL="1600200" indent="-228600" defTabSz="1127125" eaLnBrk="0" hangingPunct="0">
              <a:defRPr sz="2000" b="1">
                <a:solidFill>
                  <a:schemeClr val="tx1"/>
                </a:solidFill>
                <a:latin typeface="Arial" charset="0"/>
                <a:cs typeface="Arial" charset="0"/>
              </a:defRPr>
            </a:lvl4pPr>
            <a:lvl5pPr marL="2057400" indent="-228600" defTabSz="1127125" eaLnBrk="0" hangingPunct="0">
              <a:defRPr sz="2000" b="1">
                <a:solidFill>
                  <a:schemeClr val="tx1"/>
                </a:solidFill>
                <a:latin typeface="Arial" charset="0"/>
                <a:cs typeface="Arial" charset="0"/>
              </a:defRPr>
            </a:lvl5pPr>
            <a:lvl6pPr marL="2514600" indent="-228600" defTabSz="1127125" eaLnBrk="0" fontAlgn="base" hangingPunct="0">
              <a:spcBef>
                <a:spcPct val="0"/>
              </a:spcBef>
              <a:spcAft>
                <a:spcPct val="0"/>
              </a:spcAft>
              <a:defRPr sz="2000" b="1">
                <a:solidFill>
                  <a:schemeClr val="tx1"/>
                </a:solidFill>
                <a:latin typeface="Arial" charset="0"/>
                <a:cs typeface="Arial" charset="0"/>
              </a:defRPr>
            </a:lvl6pPr>
            <a:lvl7pPr marL="2971800" indent="-228600" defTabSz="1127125" eaLnBrk="0" fontAlgn="base" hangingPunct="0">
              <a:spcBef>
                <a:spcPct val="0"/>
              </a:spcBef>
              <a:spcAft>
                <a:spcPct val="0"/>
              </a:spcAft>
              <a:defRPr sz="2000" b="1">
                <a:solidFill>
                  <a:schemeClr val="tx1"/>
                </a:solidFill>
                <a:latin typeface="Arial" charset="0"/>
                <a:cs typeface="Arial" charset="0"/>
              </a:defRPr>
            </a:lvl7pPr>
            <a:lvl8pPr marL="3429000" indent="-228600" defTabSz="1127125" eaLnBrk="0" fontAlgn="base" hangingPunct="0">
              <a:spcBef>
                <a:spcPct val="0"/>
              </a:spcBef>
              <a:spcAft>
                <a:spcPct val="0"/>
              </a:spcAft>
              <a:defRPr sz="2000" b="1">
                <a:solidFill>
                  <a:schemeClr val="tx1"/>
                </a:solidFill>
                <a:latin typeface="Arial" charset="0"/>
                <a:cs typeface="Arial" charset="0"/>
              </a:defRPr>
            </a:lvl8pPr>
            <a:lvl9pPr marL="3886200" indent="-228600" defTabSz="1127125" eaLnBrk="0" fontAlgn="base" hangingPunct="0">
              <a:spcBef>
                <a:spcPct val="0"/>
              </a:spcBef>
              <a:spcAft>
                <a:spcPct val="0"/>
              </a:spcAft>
              <a:defRPr sz="2000" b="1">
                <a:solidFill>
                  <a:schemeClr val="tx1"/>
                </a:solidFill>
                <a:latin typeface="Arial" charset="0"/>
                <a:cs typeface="Arial" charset="0"/>
              </a:defRPr>
            </a:lvl9pPr>
          </a:lstStyle>
          <a:p>
            <a:pPr eaLnBrk="1" hangingPunct="1"/>
            <a:fld id="{5C9056D8-5700-4089-9F10-838ECF44515C}" type="slidenum">
              <a:rPr lang="es-ES" sz="1500" b="0"/>
              <a:pPr eaLnBrk="1" hangingPunct="1"/>
              <a:t>4</a:t>
            </a:fld>
            <a:endParaRPr lang="es-ES" sz="1500" b="0"/>
          </a:p>
        </p:txBody>
      </p:sp>
      <p:sp>
        <p:nvSpPr>
          <p:cNvPr id="34819" name="Rectangle 2"/>
          <p:cNvSpPr>
            <a:spLocks noGrp="1" noRot="1" noChangeAspect="1" noChangeArrowheads="1" noTextEdit="1"/>
          </p:cNvSpPr>
          <p:nvPr>
            <p:ph type="sldImg"/>
          </p:nvPr>
        </p:nvSpPr>
        <p:spPr>
          <a:xfrm>
            <a:off x="571500" y="925513"/>
            <a:ext cx="6172200" cy="4629150"/>
          </a:xfrm>
          <a:ln/>
        </p:spPr>
      </p:sp>
      <p:sp>
        <p:nvSpPr>
          <p:cNvPr id="34820" name="Rectangle 3"/>
          <p:cNvSpPr>
            <a:spLocks noGrp="1" noChangeArrowheads="1"/>
          </p:cNvSpPr>
          <p:nvPr>
            <p:ph type="body" idx="1"/>
          </p:nvPr>
        </p:nvSpPr>
        <p:spPr>
          <a:xfrm>
            <a:off x="731838" y="5864225"/>
            <a:ext cx="5851525" cy="5554663"/>
          </a:xfrm>
          <a:noFill/>
        </p:spPr>
        <p:txBody>
          <a:bodyPr/>
          <a:lstStyle/>
          <a:p>
            <a:pPr eaLnBrk="1" hangingPunct="1"/>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defTabSz="1127125" eaLnBrk="0" hangingPunct="0">
              <a:defRPr sz="2000" b="1">
                <a:solidFill>
                  <a:schemeClr val="tx1"/>
                </a:solidFill>
                <a:latin typeface="Arial" charset="0"/>
                <a:cs typeface="Arial" charset="0"/>
              </a:defRPr>
            </a:lvl1pPr>
            <a:lvl2pPr marL="742950" indent="-285750" defTabSz="1127125" eaLnBrk="0" hangingPunct="0">
              <a:defRPr sz="2000" b="1">
                <a:solidFill>
                  <a:schemeClr val="tx1"/>
                </a:solidFill>
                <a:latin typeface="Arial" charset="0"/>
                <a:cs typeface="Arial" charset="0"/>
              </a:defRPr>
            </a:lvl2pPr>
            <a:lvl3pPr marL="1143000" indent="-228600" defTabSz="1127125" eaLnBrk="0" hangingPunct="0">
              <a:defRPr sz="2000" b="1">
                <a:solidFill>
                  <a:schemeClr val="tx1"/>
                </a:solidFill>
                <a:latin typeface="Arial" charset="0"/>
                <a:cs typeface="Arial" charset="0"/>
              </a:defRPr>
            </a:lvl3pPr>
            <a:lvl4pPr marL="1600200" indent="-228600" defTabSz="1127125" eaLnBrk="0" hangingPunct="0">
              <a:defRPr sz="2000" b="1">
                <a:solidFill>
                  <a:schemeClr val="tx1"/>
                </a:solidFill>
                <a:latin typeface="Arial" charset="0"/>
                <a:cs typeface="Arial" charset="0"/>
              </a:defRPr>
            </a:lvl4pPr>
            <a:lvl5pPr marL="2057400" indent="-228600" defTabSz="1127125" eaLnBrk="0" hangingPunct="0">
              <a:defRPr sz="2000" b="1">
                <a:solidFill>
                  <a:schemeClr val="tx1"/>
                </a:solidFill>
                <a:latin typeface="Arial" charset="0"/>
                <a:cs typeface="Arial" charset="0"/>
              </a:defRPr>
            </a:lvl5pPr>
            <a:lvl6pPr marL="2514600" indent="-228600" defTabSz="1127125" eaLnBrk="0" fontAlgn="base" hangingPunct="0">
              <a:spcBef>
                <a:spcPct val="0"/>
              </a:spcBef>
              <a:spcAft>
                <a:spcPct val="0"/>
              </a:spcAft>
              <a:defRPr sz="2000" b="1">
                <a:solidFill>
                  <a:schemeClr val="tx1"/>
                </a:solidFill>
                <a:latin typeface="Arial" charset="0"/>
                <a:cs typeface="Arial" charset="0"/>
              </a:defRPr>
            </a:lvl6pPr>
            <a:lvl7pPr marL="2971800" indent="-228600" defTabSz="1127125" eaLnBrk="0" fontAlgn="base" hangingPunct="0">
              <a:spcBef>
                <a:spcPct val="0"/>
              </a:spcBef>
              <a:spcAft>
                <a:spcPct val="0"/>
              </a:spcAft>
              <a:defRPr sz="2000" b="1">
                <a:solidFill>
                  <a:schemeClr val="tx1"/>
                </a:solidFill>
                <a:latin typeface="Arial" charset="0"/>
                <a:cs typeface="Arial" charset="0"/>
              </a:defRPr>
            </a:lvl7pPr>
            <a:lvl8pPr marL="3429000" indent="-228600" defTabSz="1127125" eaLnBrk="0" fontAlgn="base" hangingPunct="0">
              <a:spcBef>
                <a:spcPct val="0"/>
              </a:spcBef>
              <a:spcAft>
                <a:spcPct val="0"/>
              </a:spcAft>
              <a:defRPr sz="2000" b="1">
                <a:solidFill>
                  <a:schemeClr val="tx1"/>
                </a:solidFill>
                <a:latin typeface="Arial" charset="0"/>
                <a:cs typeface="Arial" charset="0"/>
              </a:defRPr>
            </a:lvl8pPr>
            <a:lvl9pPr marL="3886200" indent="-228600" defTabSz="1127125" eaLnBrk="0" fontAlgn="base" hangingPunct="0">
              <a:spcBef>
                <a:spcPct val="0"/>
              </a:spcBef>
              <a:spcAft>
                <a:spcPct val="0"/>
              </a:spcAft>
              <a:defRPr sz="2000" b="1">
                <a:solidFill>
                  <a:schemeClr val="tx1"/>
                </a:solidFill>
                <a:latin typeface="Arial" charset="0"/>
                <a:cs typeface="Arial" charset="0"/>
              </a:defRPr>
            </a:lvl9pPr>
          </a:lstStyle>
          <a:p>
            <a:pPr eaLnBrk="1" hangingPunct="1"/>
            <a:fld id="{35EA88D7-6342-4102-86E4-BCA1002CF3A9}" type="slidenum">
              <a:rPr lang="es-ES" sz="1500" b="0"/>
              <a:pPr eaLnBrk="1" hangingPunct="1"/>
              <a:t>5</a:t>
            </a:fld>
            <a:endParaRPr lang="es-ES" sz="1500" b="0"/>
          </a:p>
        </p:txBody>
      </p:sp>
      <p:sp>
        <p:nvSpPr>
          <p:cNvPr id="10243" name="Rectangle 2"/>
          <p:cNvSpPr>
            <a:spLocks noGrp="1" noRot="1" noChangeAspect="1" noChangeArrowheads="1" noTextEdit="1"/>
          </p:cNvSpPr>
          <p:nvPr>
            <p:ph type="sldImg"/>
          </p:nvPr>
        </p:nvSpPr>
        <p:spPr>
          <a:xfrm>
            <a:off x="571500" y="925513"/>
            <a:ext cx="6172200" cy="4629150"/>
          </a:xfrm>
          <a:ln/>
        </p:spPr>
      </p:sp>
      <p:sp>
        <p:nvSpPr>
          <p:cNvPr id="10244" name="Rectangle 3"/>
          <p:cNvSpPr>
            <a:spLocks noGrp="1" noChangeArrowheads="1"/>
          </p:cNvSpPr>
          <p:nvPr>
            <p:ph type="body" idx="1"/>
          </p:nvPr>
        </p:nvSpPr>
        <p:spPr>
          <a:xfrm>
            <a:off x="731838" y="5864225"/>
            <a:ext cx="5851525" cy="5554663"/>
          </a:xfrm>
          <a:noFill/>
        </p:spPr>
        <p:txBody>
          <a:bodyPr/>
          <a:lstStyle/>
          <a:p>
            <a:pPr eaLnBrk="1" hangingPunct="1"/>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127125" eaLnBrk="0" hangingPunct="0">
              <a:defRPr sz="2000" b="1">
                <a:solidFill>
                  <a:schemeClr val="tx1"/>
                </a:solidFill>
                <a:latin typeface="Arial" pitchFamily="34" charset="0"/>
                <a:cs typeface="Arial" pitchFamily="34" charset="0"/>
              </a:defRPr>
            </a:lvl1pPr>
            <a:lvl2pPr marL="742950" indent="-285750" defTabSz="1127125" eaLnBrk="0" hangingPunct="0">
              <a:defRPr sz="2000" b="1">
                <a:solidFill>
                  <a:schemeClr val="tx1"/>
                </a:solidFill>
                <a:latin typeface="Arial" pitchFamily="34" charset="0"/>
                <a:cs typeface="Arial" pitchFamily="34" charset="0"/>
              </a:defRPr>
            </a:lvl2pPr>
            <a:lvl3pPr marL="1143000" indent="-228600" defTabSz="1127125" eaLnBrk="0" hangingPunct="0">
              <a:defRPr sz="2000" b="1">
                <a:solidFill>
                  <a:schemeClr val="tx1"/>
                </a:solidFill>
                <a:latin typeface="Arial" pitchFamily="34" charset="0"/>
                <a:cs typeface="Arial" pitchFamily="34" charset="0"/>
              </a:defRPr>
            </a:lvl3pPr>
            <a:lvl4pPr marL="1600200" indent="-228600" defTabSz="1127125" eaLnBrk="0" hangingPunct="0">
              <a:defRPr sz="2000" b="1">
                <a:solidFill>
                  <a:schemeClr val="tx1"/>
                </a:solidFill>
                <a:latin typeface="Arial" pitchFamily="34" charset="0"/>
                <a:cs typeface="Arial" pitchFamily="34" charset="0"/>
              </a:defRPr>
            </a:lvl4pPr>
            <a:lvl5pPr marL="2057400" indent="-228600" defTabSz="1127125" eaLnBrk="0" hangingPunct="0">
              <a:defRPr sz="2000" b="1">
                <a:solidFill>
                  <a:schemeClr val="tx1"/>
                </a:solidFill>
                <a:latin typeface="Arial" pitchFamily="34" charset="0"/>
                <a:cs typeface="Arial" pitchFamily="34" charset="0"/>
              </a:defRPr>
            </a:lvl5pPr>
            <a:lvl6pPr marL="25146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defTabSz="1127125"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fld id="{DD2EB3FD-4632-4A8C-99A1-3CE1F64C9995}" type="slidenum">
              <a:rPr lang="es-ES" sz="1500" b="0" smtClean="0"/>
              <a:pPr eaLnBrk="1" hangingPunct="1"/>
              <a:t>6</a:t>
            </a:fld>
            <a:endParaRPr lang="es-ES" sz="1500" b="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_tradnl"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1127125" eaLnBrk="0" hangingPunct="0">
              <a:defRPr sz="2000" b="1">
                <a:solidFill>
                  <a:schemeClr val="tx1"/>
                </a:solidFill>
                <a:latin typeface="Arial" charset="0"/>
                <a:cs typeface="Arial" charset="0"/>
              </a:defRPr>
            </a:lvl1pPr>
            <a:lvl2pPr marL="742950" indent="-285750" defTabSz="1127125" eaLnBrk="0" hangingPunct="0">
              <a:defRPr sz="2000" b="1">
                <a:solidFill>
                  <a:schemeClr val="tx1"/>
                </a:solidFill>
                <a:latin typeface="Arial" charset="0"/>
                <a:cs typeface="Arial" charset="0"/>
              </a:defRPr>
            </a:lvl2pPr>
            <a:lvl3pPr marL="1143000" indent="-228600" defTabSz="1127125" eaLnBrk="0" hangingPunct="0">
              <a:defRPr sz="2000" b="1">
                <a:solidFill>
                  <a:schemeClr val="tx1"/>
                </a:solidFill>
                <a:latin typeface="Arial" charset="0"/>
                <a:cs typeface="Arial" charset="0"/>
              </a:defRPr>
            </a:lvl3pPr>
            <a:lvl4pPr marL="1600200" indent="-228600" defTabSz="1127125" eaLnBrk="0" hangingPunct="0">
              <a:defRPr sz="2000" b="1">
                <a:solidFill>
                  <a:schemeClr val="tx1"/>
                </a:solidFill>
                <a:latin typeface="Arial" charset="0"/>
                <a:cs typeface="Arial" charset="0"/>
              </a:defRPr>
            </a:lvl4pPr>
            <a:lvl5pPr marL="2057400" indent="-228600" defTabSz="1127125" eaLnBrk="0" hangingPunct="0">
              <a:defRPr sz="2000" b="1">
                <a:solidFill>
                  <a:schemeClr val="tx1"/>
                </a:solidFill>
                <a:latin typeface="Arial" charset="0"/>
                <a:cs typeface="Arial" charset="0"/>
              </a:defRPr>
            </a:lvl5pPr>
            <a:lvl6pPr marL="2514600" indent="-228600" defTabSz="1127125" eaLnBrk="0" fontAlgn="base" hangingPunct="0">
              <a:spcBef>
                <a:spcPct val="0"/>
              </a:spcBef>
              <a:spcAft>
                <a:spcPct val="0"/>
              </a:spcAft>
              <a:defRPr sz="2000" b="1">
                <a:solidFill>
                  <a:schemeClr val="tx1"/>
                </a:solidFill>
                <a:latin typeface="Arial" charset="0"/>
                <a:cs typeface="Arial" charset="0"/>
              </a:defRPr>
            </a:lvl6pPr>
            <a:lvl7pPr marL="2971800" indent="-228600" defTabSz="1127125" eaLnBrk="0" fontAlgn="base" hangingPunct="0">
              <a:spcBef>
                <a:spcPct val="0"/>
              </a:spcBef>
              <a:spcAft>
                <a:spcPct val="0"/>
              </a:spcAft>
              <a:defRPr sz="2000" b="1">
                <a:solidFill>
                  <a:schemeClr val="tx1"/>
                </a:solidFill>
                <a:latin typeface="Arial" charset="0"/>
                <a:cs typeface="Arial" charset="0"/>
              </a:defRPr>
            </a:lvl7pPr>
            <a:lvl8pPr marL="3429000" indent="-228600" defTabSz="1127125" eaLnBrk="0" fontAlgn="base" hangingPunct="0">
              <a:spcBef>
                <a:spcPct val="0"/>
              </a:spcBef>
              <a:spcAft>
                <a:spcPct val="0"/>
              </a:spcAft>
              <a:defRPr sz="2000" b="1">
                <a:solidFill>
                  <a:schemeClr val="tx1"/>
                </a:solidFill>
                <a:latin typeface="Arial" charset="0"/>
                <a:cs typeface="Arial" charset="0"/>
              </a:defRPr>
            </a:lvl8pPr>
            <a:lvl9pPr marL="3886200" indent="-228600" defTabSz="1127125" eaLnBrk="0" fontAlgn="base" hangingPunct="0">
              <a:spcBef>
                <a:spcPct val="0"/>
              </a:spcBef>
              <a:spcAft>
                <a:spcPct val="0"/>
              </a:spcAft>
              <a:defRPr sz="2000" b="1">
                <a:solidFill>
                  <a:schemeClr val="tx1"/>
                </a:solidFill>
                <a:latin typeface="Arial" charset="0"/>
                <a:cs typeface="Arial" charset="0"/>
              </a:defRPr>
            </a:lvl9pPr>
          </a:lstStyle>
          <a:p>
            <a:pPr eaLnBrk="1" hangingPunct="1"/>
            <a:fld id="{822E868B-037C-45BB-B6BF-C12EE0004225}" type="slidenum">
              <a:rPr lang="es-ES" sz="1500" b="0" smtClean="0"/>
              <a:pPr eaLnBrk="1" hangingPunct="1"/>
              <a:t>7</a:t>
            </a:fld>
            <a:endParaRPr lang="es-ES" sz="1500" b="0" smtClean="0"/>
          </a:p>
        </p:txBody>
      </p:sp>
      <p:sp>
        <p:nvSpPr>
          <p:cNvPr id="17411" name="Rectangle 2"/>
          <p:cNvSpPr>
            <a:spLocks noGrp="1" noRot="1" noChangeAspect="1" noChangeArrowheads="1" noTextEdit="1"/>
          </p:cNvSpPr>
          <p:nvPr>
            <p:ph type="sldImg"/>
          </p:nvPr>
        </p:nvSpPr>
        <p:spPr>
          <a:xfrm>
            <a:off x="571500" y="925513"/>
            <a:ext cx="6172200" cy="4629150"/>
          </a:xfrm>
          <a:ln/>
        </p:spPr>
      </p:sp>
      <p:sp>
        <p:nvSpPr>
          <p:cNvPr id="17412" name="Rectangle 3"/>
          <p:cNvSpPr>
            <a:spLocks noGrp="1" noChangeArrowheads="1"/>
          </p:cNvSpPr>
          <p:nvPr>
            <p:ph type="body" idx="1"/>
          </p:nvPr>
        </p:nvSpPr>
        <p:spPr>
          <a:xfrm>
            <a:off x="731838" y="5864225"/>
            <a:ext cx="5851525" cy="5554663"/>
          </a:xfrm>
          <a:noFill/>
        </p:spPr>
        <p:txBody>
          <a:bodyPr/>
          <a:lstStyle/>
          <a:p>
            <a:pPr eaLnBrk="1" hangingPunct="1"/>
            <a:endParaRPr lang="es-ES_trad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1127125" eaLnBrk="0" hangingPunct="0">
              <a:defRPr sz="2000" b="1">
                <a:solidFill>
                  <a:schemeClr val="tx1"/>
                </a:solidFill>
                <a:latin typeface="Arial" charset="0"/>
                <a:cs typeface="Arial" charset="0"/>
              </a:defRPr>
            </a:lvl1pPr>
            <a:lvl2pPr marL="742950" indent="-285750" defTabSz="1127125" eaLnBrk="0" hangingPunct="0">
              <a:defRPr sz="2000" b="1">
                <a:solidFill>
                  <a:schemeClr val="tx1"/>
                </a:solidFill>
                <a:latin typeface="Arial" charset="0"/>
                <a:cs typeface="Arial" charset="0"/>
              </a:defRPr>
            </a:lvl2pPr>
            <a:lvl3pPr marL="1143000" indent="-228600" defTabSz="1127125" eaLnBrk="0" hangingPunct="0">
              <a:defRPr sz="2000" b="1">
                <a:solidFill>
                  <a:schemeClr val="tx1"/>
                </a:solidFill>
                <a:latin typeface="Arial" charset="0"/>
                <a:cs typeface="Arial" charset="0"/>
              </a:defRPr>
            </a:lvl3pPr>
            <a:lvl4pPr marL="1600200" indent="-228600" defTabSz="1127125" eaLnBrk="0" hangingPunct="0">
              <a:defRPr sz="2000" b="1">
                <a:solidFill>
                  <a:schemeClr val="tx1"/>
                </a:solidFill>
                <a:latin typeface="Arial" charset="0"/>
                <a:cs typeface="Arial" charset="0"/>
              </a:defRPr>
            </a:lvl4pPr>
            <a:lvl5pPr marL="2057400" indent="-228600" defTabSz="1127125" eaLnBrk="0" hangingPunct="0">
              <a:defRPr sz="2000" b="1">
                <a:solidFill>
                  <a:schemeClr val="tx1"/>
                </a:solidFill>
                <a:latin typeface="Arial" charset="0"/>
                <a:cs typeface="Arial" charset="0"/>
              </a:defRPr>
            </a:lvl5pPr>
            <a:lvl6pPr marL="2514600" indent="-228600" defTabSz="1127125" eaLnBrk="0" fontAlgn="base" hangingPunct="0">
              <a:spcBef>
                <a:spcPct val="0"/>
              </a:spcBef>
              <a:spcAft>
                <a:spcPct val="0"/>
              </a:spcAft>
              <a:defRPr sz="2000" b="1">
                <a:solidFill>
                  <a:schemeClr val="tx1"/>
                </a:solidFill>
                <a:latin typeface="Arial" charset="0"/>
                <a:cs typeface="Arial" charset="0"/>
              </a:defRPr>
            </a:lvl6pPr>
            <a:lvl7pPr marL="2971800" indent="-228600" defTabSz="1127125" eaLnBrk="0" fontAlgn="base" hangingPunct="0">
              <a:spcBef>
                <a:spcPct val="0"/>
              </a:spcBef>
              <a:spcAft>
                <a:spcPct val="0"/>
              </a:spcAft>
              <a:defRPr sz="2000" b="1">
                <a:solidFill>
                  <a:schemeClr val="tx1"/>
                </a:solidFill>
                <a:latin typeface="Arial" charset="0"/>
                <a:cs typeface="Arial" charset="0"/>
              </a:defRPr>
            </a:lvl7pPr>
            <a:lvl8pPr marL="3429000" indent="-228600" defTabSz="1127125" eaLnBrk="0" fontAlgn="base" hangingPunct="0">
              <a:spcBef>
                <a:spcPct val="0"/>
              </a:spcBef>
              <a:spcAft>
                <a:spcPct val="0"/>
              </a:spcAft>
              <a:defRPr sz="2000" b="1">
                <a:solidFill>
                  <a:schemeClr val="tx1"/>
                </a:solidFill>
                <a:latin typeface="Arial" charset="0"/>
                <a:cs typeface="Arial" charset="0"/>
              </a:defRPr>
            </a:lvl8pPr>
            <a:lvl9pPr marL="3886200" indent="-228600" defTabSz="1127125" eaLnBrk="0" fontAlgn="base" hangingPunct="0">
              <a:spcBef>
                <a:spcPct val="0"/>
              </a:spcBef>
              <a:spcAft>
                <a:spcPct val="0"/>
              </a:spcAft>
              <a:defRPr sz="2000" b="1">
                <a:solidFill>
                  <a:schemeClr val="tx1"/>
                </a:solidFill>
                <a:latin typeface="Arial" charset="0"/>
                <a:cs typeface="Arial" charset="0"/>
              </a:defRPr>
            </a:lvl9pPr>
          </a:lstStyle>
          <a:p>
            <a:pPr eaLnBrk="1" hangingPunct="1"/>
            <a:fld id="{822E868B-037C-45BB-B6BF-C12EE0004225}" type="slidenum">
              <a:rPr lang="es-ES" sz="1500" b="0" smtClean="0"/>
              <a:pPr eaLnBrk="1" hangingPunct="1"/>
              <a:t>8</a:t>
            </a:fld>
            <a:endParaRPr lang="es-ES" sz="1500" b="0" dirty="0" smtClean="0"/>
          </a:p>
        </p:txBody>
      </p:sp>
      <p:sp>
        <p:nvSpPr>
          <p:cNvPr id="17411" name="Rectangle 2"/>
          <p:cNvSpPr>
            <a:spLocks noGrp="1" noRot="1" noChangeAspect="1" noChangeArrowheads="1" noTextEdit="1"/>
          </p:cNvSpPr>
          <p:nvPr>
            <p:ph type="sldImg"/>
          </p:nvPr>
        </p:nvSpPr>
        <p:spPr>
          <a:xfrm>
            <a:off x="571500" y="925513"/>
            <a:ext cx="6172200" cy="4629150"/>
          </a:xfrm>
          <a:ln/>
        </p:spPr>
      </p:sp>
      <p:sp>
        <p:nvSpPr>
          <p:cNvPr id="17412" name="Rectangle 3"/>
          <p:cNvSpPr>
            <a:spLocks noGrp="1" noChangeArrowheads="1"/>
          </p:cNvSpPr>
          <p:nvPr>
            <p:ph type="body" idx="1"/>
          </p:nvPr>
        </p:nvSpPr>
        <p:spPr>
          <a:xfrm>
            <a:off x="731838" y="5864225"/>
            <a:ext cx="5851525" cy="5554663"/>
          </a:xfrm>
          <a:noFill/>
        </p:spPr>
        <p:txBody>
          <a:bodyPr/>
          <a:lstStyle/>
          <a:p>
            <a:pPr eaLnBrk="1" hangingPunct="1"/>
            <a:endParaRPr lang="es-ES_tradnl"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1127125" eaLnBrk="0" hangingPunct="0">
              <a:defRPr sz="2000" b="1">
                <a:solidFill>
                  <a:schemeClr val="tx1"/>
                </a:solidFill>
                <a:latin typeface="Arial" charset="0"/>
                <a:cs typeface="Arial" charset="0"/>
              </a:defRPr>
            </a:lvl1pPr>
            <a:lvl2pPr marL="742950" indent="-285750" defTabSz="1127125" eaLnBrk="0" hangingPunct="0">
              <a:defRPr sz="2000" b="1">
                <a:solidFill>
                  <a:schemeClr val="tx1"/>
                </a:solidFill>
                <a:latin typeface="Arial" charset="0"/>
                <a:cs typeface="Arial" charset="0"/>
              </a:defRPr>
            </a:lvl2pPr>
            <a:lvl3pPr marL="1143000" indent="-228600" defTabSz="1127125" eaLnBrk="0" hangingPunct="0">
              <a:defRPr sz="2000" b="1">
                <a:solidFill>
                  <a:schemeClr val="tx1"/>
                </a:solidFill>
                <a:latin typeface="Arial" charset="0"/>
                <a:cs typeface="Arial" charset="0"/>
              </a:defRPr>
            </a:lvl3pPr>
            <a:lvl4pPr marL="1600200" indent="-228600" defTabSz="1127125" eaLnBrk="0" hangingPunct="0">
              <a:defRPr sz="2000" b="1">
                <a:solidFill>
                  <a:schemeClr val="tx1"/>
                </a:solidFill>
                <a:latin typeface="Arial" charset="0"/>
                <a:cs typeface="Arial" charset="0"/>
              </a:defRPr>
            </a:lvl4pPr>
            <a:lvl5pPr marL="2057400" indent="-228600" defTabSz="1127125" eaLnBrk="0" hangingPunct="0">
              <a:defRPr sz="2000" b="1">
                <a:solidFill>
                  <a:schemeClr val="tx1"/>
                </a:solidFill>
                <a:latin typeface="Arial" charset="0"/>
                <a:cs typeface="Arial" charset="0"/>
              </a:defRPr>
            </a:lvl5pPr>
            <a:lvl6pPr marL="2514600" indent="-228600" defTabSz="1127125" eaLnBrk="0" fontAlgn="base" hangingPunct="0">
              <a:spcBef>
                <a:spcPct val="0"/>
              </a:spcBef>
              <a:spcAft>
                <a:spcPct val="0"/>
              </a:spcAft>
              <a:defRPr sz="2000" b="1">
                <a:solidFill>
                  <a:schemeClr val="tx1"/>
                </a:solidFill>
                <a:latin typeface="Arial" charset="0"/>
                <a:cs typeface="Arial" charset="0"/>
              </a:defRPr>
            </a:lvl6pPr>
            <a:lvl7pPr marL="2971800" indent="-228600" defTabSz="1127125" eaLnBrk="0" fontAlgn="base" hangingPunct="0">
              <a:spcBef>
                <a:spcPct val="0"/>
              </a:spcBef>
              <a:spcAft>
                <a:spcPct val="0"/>
              </a:spcAft>
              <a:defRPr sz="2000" b="1">
                <a:solidFill>
                  <a:schemeClr val="tx1"/>
                </a:solidFill>
                <a:latin typeface="Arial" charset="0"/>
                <a:cs typeface="Arial" charset="0"/>
              </a:defRPr>
            </a:lvl7pPr>
            <a:lvl8pPr marL="3429000" indent="-228600" defTabSz="1127125" eaLnBrk="0" fontAlgn="base" hangingPunct="0">
              <a:spcBef>
                <a:spcPct val="0"/>
              </a:spcBef>
              <a:spcAft>
                <a:spcPct val="0"/>
              </a:spcAft>
              <a:defRPr sz="2000" b="1">
                <a:solidFill>
                  <a:schemeClr val="tx1"/>
                </a:solidFill>
                <a:latin typeface="Arial" charset="0"/>
                <a:cs typeface="Arial" charset="0"/>
              </a:defRPr>
            </a:lvl8pPr>
            <a:lvl9pPr marL="3886200" indent="-228600" defTabSz="1127125" eaLnBrk="0" fontAlgn="base" hangingPunct="0">
              <a:spcBef>
                <a:spcPct val="0"/>
              </a:spcBef>
              <a:spcAft>
                <a:spcPct val="0"/>
              </a:spcAft>
              <a:defRPr sz="2000" b="1">
                <a:solidFill>
                  <a:schemeClr val="tx1"/>
                </a:solidFill>
                <a:latin typeface="Arial" charset="0"/>
                <a:cs typeface="Arial" charset="0"/>
              </a:defRPr>
            </a:lvl9pPr>
          </a:lstStyle>
          <a:p>
            <a:pPr eaLnBrk="1" hangingPunct="1"/>
            <a:fld id="{822E868B-037C-45BB-B6BF-C12EE0004225}" type="slidenum">
              <a:rPr lang="es-ES" sz="1500" b="0" smtClean="0"/>
              <a:pPr eaLnBrk="1" hangingPunct="1"/>
              <a:t>9</a:t>
            </a:fld>
            <a:endParaRPr lang="es-ES" sz="1500" b="0" dirty="0" smtClean="0"/>
          </a:p>
        </p:txBody>
      </p:sp>
      <p:sp>
        <p:nvSpPr>
          <p:cNvPr id="17411" name="Rectangle 2"/>
          <p:cNvSpPr>
            <a:spLocks noGrp="1" noRot="1" noChangeAspect="1" noChangeArrowheads="1" noTextEdit="1"/>
          </p:cNvSpPr>
          <p:nvPr>
            <p:ph type="sldImg"/>
          </p:nvPr>
        </p:nvSpPr>
        <p:spPr>
          <a:xfrm>
            <a:off x="571500" y="925513"/>
            <a:ext cx="6172200" cy="4629150"/>
          </a:xfrm>
          <a:ln/>
        </p:spPr>
      </p:sp>
      <p:sp>
        <p:nvSpPr>
          <p:cNvPr id="17412" name="Rectangle 3"/>
          <p:cNvSpPr>
            <a:spLocks noGrp="1" noChangeArrowheads="1"/>
          </p:cNvSpPr>
          <p:nvPr>
            <p:ph type="body" idx="1"/>
          </p:nvPr>
        </p:nvSpPr>
        <p:spPr>
          <a:xfrm>
            <a:off x="731838" y="5864225"/>
            <a:ext cx="5851525" cy="5554663"/>
          </a:xfrm>
          <a:noFill/>
        </p:spPr>
        <p:txBody>
          <a:bodyPr/>
          <a:lstStyle/>
          <a:p>
            <a:pPr eaLnBrk="1" hangingPunct="1"/>
            <a:endParaRPr lang="es-ES_tradnl"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437C3DF-A222-4826-A703-E80B52D0FEEB}" type="slidenum">
              <a:rPr lang="es-ES"/>
              <a:pPr>
                <a:defRPr/>
              </a:pPr>
              <a:t>‹Nº›</a:t>
            </a:fld>
            <a:endParaRPr lang="es-ES"/>
          </a:p>
        </p:txBody>
      </p:sp>
    </p:spTree>
    <p:extLst>
      <p:ext uri="{BB962C8B-B14F-4D97-AF65-F5344CB8AC3E}">
        <p14:creationId xmlns:p14="http://schemas.microsoft.com/office/powerpoint/2010/main" xmlns="" val="232820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672B57B-6F9C-49C8-89E2-C8674923A67E}" type="slidenum">
              <a:rPr lang="es-ES"/>
              <a:pPr>
                <a:defRPr/>
              </a:pPr>
              <a:t>‹Nº›</a:t>
            </a:fld>
            <a:endParaRPr lang="es-ES"/>
          </a:p>
        </p:txBody>
      </p:sp>
    </p:spTree>
    <p:extLst>
      <p:ext uri="{BB962C8B-B14F-4D97-AF65-F5344CB8AC3E}">
        <p14:creationId xmlns:p14="http://schemas.microsoft.com/office/powerpoint/2010/main" xmlns="" val="159226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81397BD-A5BC-44C1-B8F4-26C85E0DB6EC}" type="slidenum">
              <a:rPr lang="es-ES"/>
              <a:pPr>
                <a:defRPr/>
              </a:pPr>
              <a:t>‹Nº›</a:t>
            </a:fld>
            <a:endParaRPr lang="es-ES"/>
          </a:p>
        </p:txBody>
      </p:sp>
    </p:spTree>
    <p:extLst>
      <p:ext uri="{BB962C8B-B14F-4D97-AF65-F5344CB8AC3E}">
        <p14:creationId xmlns:p14="http://schemas.microsoft.com/office/powerpoint/2010/main" xmlns="" val="3113235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9AC3509-1243-4D44-A234-7B1E70E6AE7F}" type="slidenum">
              <a:rPr lang="es-ES"/>
              <a:pPr>
                <a:defRPr/>
              </a:pPr>
              <a:t>‹Nº›</a:t>
            </a:fld>
            <a:endParaRPr lang="es-ES"/>
          </a:p>
        </p:txBody>
      </p:sp>
    </p:spTree>
    <p:extLst>
      <p:ext uri="{BB962C8B-B14F-4D97-AF65-F5344CB8AC3E}">
        <p14:creationId xmlns:p14="http://schemas.microsoft.com/office/powerpoint/2010/main" xmlns="" val="235455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BDB4B50-438F-47A1-B577-24C39BBE3110}" type="slidenum">
              <a:rPr lang="es-ES"/>
              <a:pPr>
                <a:defRPr/>
              </a:pPr>
              <a:t>‹Nº›</a:t>
            </a:fld>
            <a:endParaRPr lang="es-ES"/>
          </a:p>
        </p:txBody>
      </p:sp>
    </p:spTree>
    <p:extLst>
      <p:ext uri="{BB962C8B-B14F-4D97-AF65-F5344CB8AC3E}">
        <p14:creationId xmlns:p14="http://schemas.microsoft.com/office/powerpoint/2010/main" xmlns="" val="4055331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8B85276-5C9F-414F-B05C-B84027228F7A}" type="slidenum">
              <a:rPr lang="es-ES"/>
              <a:pPr>
                <a:defRPr/>
              </a:pPr>
              <a:t>‹Nº›</a:t>
            </a:fld>
            <a:endParaRPr lang="es-ES"/>
          </a:p>
        </p:txBody>
      </p:sp>
    </p:spTree>
    <p:extLst>
      <p:ext uri="{BB962C8B-B14F-4D97-AF65-F5344CB8AC3E}">
        <p14:creationId xmlns:p14="http://schemas.microsoft.com/office/powerpoint/2010/main" xmlns="" val="723778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20FA478-F26D-441B-986D-8DAF938509E8}" type="slidenum">
              <a:rPr lang="es-ES"/>
              <a:pPr>
                <a:defRPr/>
              </a:pPr>
              <a:t>‹Nº›</a:t>
            </a:fld>
            <a:endParaRPr lang="es-ES"/>
          </a:p>
        </p:txBody>
      </p:sp>
    </p:spTree>
    <p:extLst>
      <p:ext uri="{BB962C8B-B14F-4D97-AF65-F5344CB8AC3E}">
        <p14:creationId xmlns:p14="http://schemas.microsoft.com/office/powerpoint/2010/main" xmlns="" val="371770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3C2D0F95-471C-4265-8851-431AF0672C74}" type="slidenum">
              <a:rPr lang="es-ES"/>
              <a:pPr>
                <a:defRPr/>
              </a:pPr>
              <a:t>‹Nº›</a:t>
            </a:fld>
            <a:endParaRPr lang="es-ES"/>
          </a:p>
        </p:txBody>
      </p:sp>
    </p:spTree>
    <p:extLst>
      <p:ext uri="{BB962C8B-B14F-4D97-AF65-F5344CB8AC3E}">
        <p14:creationId xmlns:p14="http://schemas.microsoft.com/office/powerpoint/2010/main" xmlns="" val="240011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A36D3585-0D16-46E1-B5FC-8A42FFC5DB85}" type="slidenum">
              <a:rPr lang="es-ES"/>
              <a:pPr>
                <a:defRPr/>
              </a:pPr>
              <a:t>‹Nº›</a:t>
            </a:fld>
            <a:endParaRPr lang="es-ES"/>
          </a:p>
        </p:txBody>
      </p:sp>
    </p:spTree>
    <p:extLst>
      <p:ext uri="{BB962C8B-B14F-4D97-AF65-F5344CB8AC3E}">
        <p14:creationId xmlns:p14="http://schemas.microsoft.com/office/powerpoint/2010/main" xmlns="" val="165188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109A27B-C2D1-4E82-B7C9-271AC951CE08}" type="slidenum">
              <a:rPr lang="es-ES"/>
              <a:pPr>
                <a:defRPr/>
              </a:pPr>
              <a:t>‹Nº›</a:t>
            </a:fld>
            <a:endParaRPr lang="es-ES"/>
          </a:p>
        </p:txBody>
      </p:sp>
    </p:spTree>
    <p:extLst>
      <p:ext uri="{BB962C8B-B14F-4D97-AF65-F5344CB8AC3E}">
        <p14:creationId xmlns:p14="http://schemas.microsoft.com/office/powerpoint/2010/main" xmlns="" val="113482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8880FD-CDA7-46C1-A552-39E341C418C4}" type="slidenum">
              <a:rPr lang="es-ES"/>
              <a:pPr>
                <a:defRPr/>
              </a:pPr>
              <a:t>‹Nº›</a:t>
            </a:fld>
            <a:endParaRPr lang="es-ES"/>
          </a:p>
        </p:txBody>
      </p:sp>
    </p:spTree>
    <p:extLst>
      <p:ext uri="{BB962C8B-B14F-4D97-AF65-F5344CB8AC3E}">
        <p14:creationId xmlns:p14="http://schemas.microsoft.com/office/powerpoint/2010/main" xmlns="" val="345317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E2E72EF8-C447-4691-AB6E-0BC9E3ECF482}"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package" Target="../embeddings/Hoja_de_c_lculo_de_Microsoft_Office_Excel1.xlsx"/><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jpeg"/><Relationship Id="rId9"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3.jpeg"/><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3.jpe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3.jpeg"/><Relationship Id="rId4" Type="http://schemas.openxmlformats.org/officeDocument/2006/relationships/image" Target="../media/image5.jpeg"/><Relationship Id="rId9" Type="http://schemas.openxmlformats.org/officeDocument/2006/relationships/image" Target="../media/image22.jpeg"/></Relationships>
</file>

<file path=ppt/slides/_rels/slide3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4.png"/><Relationship Id="rId7"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3.jpeg"/><Relationship Id="rId4" Type="http://schemas.openxmlformats.org/officeDocument/2006/relationships/image" Target="../media/image5.jpeg"/><Relationship Id="rId9"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4.png"/><Relationship Id="rId7"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13.jpeg"/><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4.png"/><Relationship Id="rId7"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13.jpeg"/><Relationship Id="rId4" Type="http://schemas.openxmlformats.org/officeDocument/2006/relationships/image" Target="../media/image5.jpeg"/><Relationship Id="rId9"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4.png"/><Relationship Id="rId7"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13.jpeg"/><Relationship Id="rId4" Type="http://schemas.openxmlformats.org/officeDocument/2006/relationships/image" Target="../media/image5.jpeg"/><Relationship Id="rId9" Type="http://schemas.openxmlformats.org/officeDocument/2006/relationships/image" Target="../media/image37.jpe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588"/>
            <a:ext cx="9144000" cy="6859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51" name="Rectangle 3"/>
          <p:cNvSpPr>
            <a:spLocks noChangeArrowheads="1"/>
          </p:cNvSpPr>
          <p:nvPr/>
        </p:nvSpPr>
        <p:spPr bwMode="auto">
          <a:xfrm>
            <a:off x="0" y="2133600"/>
            <a:ext cx="9144000" cy="158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CL"/>
          </a:p>
        </p:txBody>
      </p:sp>
      <p:sp>
        <p:nvSpPr>
          <p:cNvPr id="2052" name="Text Box 5"/>
          <p:cNvSpPr txBox="1">
            <a:spLocks noChangeArrowheads="1"/>
          </p:cNvSpPr>
          <p:nvPr/>
        </p:nvSpPr>
        <p:spPr bwMode="auto">
          <a:xfrm>
            <a:off x="1619250" y="2205038"/>
            <a:ext cx="5832475" cy="1548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just" eaLnBrk="1" hangingPunct="1">
              <a:lnSpc>
                <a:spcPct val="95000"/>
              </a:lnSpc>
              <a:spcBef>
                <a:spcPct val="50000"/>
              </a:spcBef>
            </a:pPr>
            <a:r>
              <a:rPr lang="es-ES" sz="2200" dirty="0">
                <a:latin typeface="Arial Narrow" pitchFamily="34" charset="0"/>
              </a:rPr>
              <a:t>Auditoria de Estados Financieros, Ejecución Presupuestaria e Inversión de la Ilustre Municipalidad de Sierra Gorda.</a:t>
            </a:r>
          </a:p>
          <a:p>
            <a:pPr algn="ctr" eaLnBrk="1" hangingPunct="1">
              <a:lnSpc>
                <a:spcPct val="95000"/>
              </a:lnSpc>
              <a:spcBef>
                <a:spcPct val="50000"/>
              </a:spcBef>
            </a:pPr>
            <a:r>
              <a:rPr lang="es-ES" sz="2200" dirty="0">
                <a:latin typeface="Arial Narrow" pitchFamily="34" charset="0"/>
              </a:rPr>
              <a:t>Período Enero 2005 a Julio 2009 </a:t>
            </a:r>
          </a:p>
        </p:txBody>
      </p:sp>
      <p:pic>
        <p:nvPicPr>
          <p:cNvPr id="2053" name="Picture 6" descr="cit_1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388" y="2205038"/>
            <a:ext cx="1354137"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7740650" y="2276475"/>
            <a:ext cx="1152525"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b="17021"/>
          <a:stretch>
            <a:fillRect/>
          </a:stretch>
        </p:blipFill>
        <p:spPr bwMode="auto">
          <a:xfrm>
            <a:off x="0" y="0"/>
            <a:ext cx="9144000" cy="1052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04812" y="908720"/>
            <a:ext cx="8334375" cy="1440383"/>
          </a:xfrm>
        </p:spPr>
        <p:txBody>
          <a:bodyPr/>
          <a:lstStyle/>
          <a:p>
            <a:pPr algn="l" eaLnBrk="1" hangingPunct="1">
              <a:defRPr/>
            </a:pPr>
            <a:r>
              <a:rPr lang="es-CL" sz="2200" u="sng" dirty="0">
                <a:latin typeface="Arial Narrow" pitchFamily="34" charset="0"/>
              </a:rPr>
              <a:t/>
            </a:r>
            <a:br>
              <a:rPr lang="es-CL" sz="2200" u="sng" dirty="0">
                <a:latin typeface="Arial Narrow" pitchFamily="34" charset="0"/>
              </a:rPr>
            </a:br>
            <a:r>
              <a:rPr lang="es-CL" sz="2200" u="sng" dirty="0" smtClean="0">
                <a:latin typeface="Arial Narrow" pitchFamily="34" charset="0"/>
              </a:rPr>
              <a:t/>
            </a:r>
            <a:br>
              <a:rPr lang="es-CL" sz="2200" u="sng" dirty="0" smtClean="0">
                <a:latin typeface="Arial Narrow" pitchFamily="34" charset="0"/>
              </a:rPr>
            </a:br>
            <a:r>
              <a:rPr lang="es-CL" sz="2200" u="sng" dirty="0">
                <a:latin typeface="Arial Narrow" pitchFamily="34" charset="0"/>
              </a:rPr>
              <a:t/>
            </a:r>
            <a:br>
              <a:rPr lang="es-CL" sz="2200" u="sng" dirty="0">
                <a:latin typeface="Arial Narrow" pitchFamily="34" charset="0"/>
              </a:rPr>
            </a:br>
            <a:r>
              <a:rPr lang="es-CL" sz="2200" u="sng" dirty="0" smtClean="0">
                <a:latin typeface="Arial Narrow" pitchFamily="34" charset="0"/>
              </a:rPr>
              <a:t/>
            </a:r>
            <a:br>
              <a:rPr lang="es-CL" sz="2200" u="sng" dirty="0" smtClean="0">
                <a:latin typeface="Arial Narrow" pitchFamily="34" charset="0"/>
              </a:rPr>
            </a:br>
            <a:r>
              <a:rPr lang="es-CL" sz="2200" u="sng" dirty="0">
                <a:latin typeface="Arial Narrow" pitchFamily="34" charset="0"/>
              </a:rPr>
              <a:t/>
            </a:r>
            <a:br>
              <a:rPr lang="es-CL" sz="2200" u="sng" dirty="0">
                <a:latin typeface="Arial Narrow" pitchFamily="34" charset="0"/>
              </a:rPr>
            </a:br>
            <a:r>
              <a:rPr lang="es-CL" sz="2200" u="sng" dirty="0" smtClean="0">
                <a:latin typeface="Arial Narrow" pitchFamily="34" charset="0"/>
              </a:rPr>
              <a:t/>
            </a:r>
            <a:br>
              <a:rPr lang="es-CL" sz="2200" u="sng" dirty="0" smtClean="0">
                <a:latin typeface="Arial Narrow" pitchFamily="34" charset="0"/>
              </a:rPr>
            </a:br>
            <a:r>
              <a:rPr lang="es-CL" sz="2200" u="sng" dirty="0">
                <a:latin typeface="Arial Narrow" pitchFamily="34" charset="0"/>
              </a:rPr>
              <a:t/>
            </a:r>
            <a:br>
              <a:rPr lang="es-CL" sz="2200" u="sng" dirty="0">
                <a:latin typeface="Arial Narrow" pitchFamily="34" charset="0"/>
              </a:rPr>
            </a:br>
            <a:r>
              <a:rPr lang="es-CL" sz="2000" dirty="0" smtClean="0">
                <a:latin typeface="Arial Narrow" pitchFamily="34" charset="0"/>
              </a:rPr>
              <a:t>De </a:t>
            </a:r>
            <a:r>
              <a:rPr lang="es-CL" sz="2000" dirty="0">
                <a:latin typeface="Arial Narrow" pitchFamily="34" charset="0"/>
              </a:rPr>
              <a:t>los proyectos revisados (76) se pudo evidenciar que en 15 de estos, </a:t>
            </a:r>
            <a:r>
              <a:rPr lang="es-CL" sz="2000" dirty="0" smtClean="0">
                <a:latin typeface="Arial Narrow" pitchFamily="34" charset="0"/>
              </a:rPr>
              <a:t>aprox. </a:t>
            </a:r>
            <a:r>
              <a:rPr lang="es-CL" sz="2000" dirty="0">
                <a:latin typeface="Arial Narrow" pitchFamily="34" charset="0"/>
              </a:rPr>
              <a:t>un 20</a:t>
            </a:r>
            <a:r>
              <a:rPr lang="es-CL" sz="2000" dirty="0" smtClean="0">
                <a:latin typeface="Arial Narrow" pitchFamily="34" charset="0"/>
              </a:rPr>
              <a:t>%, se </a:t>
            </a:r>
            <a:r>
              <a:rPr lang="es-CL" sz="2000" dirty="0">
                <a:latin typeface="Arial Narrow" pitchFamily="34" charset="0"/>
              </a:rPr>
              <a:t>establecieron </a:t>
            </a:r>
            <a:r>
              <a:rPr lang="es-CL" sz="2000" dirty="0" err="1">
                <a:latin typeface="Arial Narrow" pitchFamily="34" charset="0"/>
              </a:rPr>
              <a:t>Addendums</a:t>
            </a:r>
            <a:r>
              <a:rPr lang="es-CL" sz="2000" dirty="0">
                <a:latin typeface="Arial Narrow" pitchFamily="34" charset="0"/>
              </a:rPr>
              <a:t> por Obras Complementarias o </a:t>
            </a:r>
            <a:r>
              <a:rPr lang="es-CL" sz="2000" dirty="0" smtClean="0">
                <a:latin typeface="Arial Narrow" pitchFamily="34" charset="0"/>
              </a:rPr>
              <a:t>Extraordinarias</a:t>
            </a:r>
            <a:r>
              <a:rPr lang="es-CL" sz="2000" dirty="0">
                <a:latin typeface="Arial Narrow" pitchFamily="34" charset="0"/>
              </a:rPr>
              <a:t>.</a:t>
            </a:r>
            <a:r>
              <a:rPr lang="es-CL" sz="2400" u="sng" dirty="0" smtClean="0"/>
              <a:t/>
            </a:r>
            <a:br>
              <a:rPr lang="es-CL" sz="2400" u="sng" dirty="0" smtClean="0"/>
            </a:br>
            <a:r>
              <a:rPr lang="es-CL" sz="2400" u="sng" dirty="0" smtClean="0"/>
              <a:t/>
            </a:r>
            <a:br>
              <a:rPr lang="es-CL" sz="2400" u="sng" dirty="0" smtClean="0"/>
            </a:br>
            <a:r>
              <a:rPr lang="es-CL" sz="3200" u="sng" dirty="0" smtClean="0">
                <a:solidFill>
                  <a:schemeClr val="accent6">
                    <a:lumMod val="75000"/>
                  </a:schemeClr>
                </a:solidFill>
              </a:rPr>
              <a:t/>
            </a:r>
            <a:br>
              <a:rPr lang="es-CL" sz="3200" u="sng" dirty="0" smtClean="0">
                <a:solidFill>
                  <a:schemeClr val="accent6">
                    <a:lumMod val="75000"/>
                  </a:schemeClr>
                </a:solidFill>
              </a:rPr>
            </a:br>
            <a:r>
              <a:rPr lang="es-CL" sz="3200" u="sng" dirty="0" smtClean="0"/>
              <a:t/>
            </a:r>
            <a:br>
              <a:rPr lang="es-CL" sz="3200" u="sng" dirty="0" smtClean="0"/>
            </a:br>
            <a:r>
              <a:rPr lang="es-CL" sz="3200" u="sng" dirty="0" smtClean="0"/>
              <a:t/>
            </a:r>
            <a:br>
              <a:rPr lang="es-CL" sz="3200" u="sng" dirty="0" smtClean="0"/>
            </a:br>
            <a:r>
              <a:rPr lang="es-CL" sz="3200" u="sng" dirty="0" smtClean="0"/>
              <a:t/>
            </a:r>
            <a:br>
              <a:rPr lang="es-CL" sz="3200" u="sng" dirty="0" smtClean="0"/>
            </a:br>
            <a:endParaRPr lang="es-CL" sz="3200" u="sng" dirty="0" smtClean="0"/>
          </a:p>
        </p:txBody>
      </p:sp>
      <p:sp>
        <p:nvSpPr>
          <p:cNvPr id="6" name="Text Box 4"/>
          <p:cNvSpPr txBox="1">
            <a:spLocks noChangeArrowheads="1"/>
          </p:cNvSpPr>
          <p:nvPr/>
        </p:nvSpPr>
        <p:spPr bwMode="auto">
          <a:xfrm>
            <a:off x="2339975" y="188913"/>
            <a:ext cx="680402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pPr>
            <a:r>
              <a:rPr lang="es-ES" dirty="0" smtClean="0">
                <a:solidFill>
                  <a:srgbClr val="FFFFFF"/>
                </a:solidFill>
                <a:latin typeface="Arial Narrow" pitchFamily="34" charset="0"/>
              </a:rPr>
              <a:t>Principales Observaciones de Auditoría</a:t>
            </a:r>
            <a:endParaRPr lang="es-ES" dirty="0">
              <a:solidFill>
                <a:srgbClr val="FFFFFF"/>
              </a:solidFill>
              <a:latin typeface="Arial Narrow"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graphicFrame>
        <p:nvGraphicFramePr>
          <p:cNvPr id="4" name="3 Objeto"/>
          <p:cNvGraphicFramePr>
            <a:graphicFrameLocks noChangeAspect="1"/>
          </p:cNvGraphicFramePr>
          <p:nvPr>
            <p:extLst>
              <p:ext uri="{D42A27DB-BD31-4B8C-83A1-F6EECF244321}">
                <p14:modId xmlns:p14="http://schemas.microsoft.com/office/powerpoint/2010/main" xmlns="" val="3494284672"/>
              </p:ext>
            </p:extLst>
          </p:nvPr>
        </p:nvGraphicFramePr>
        <p:xfrm>
          <a:off x="295275" y="1866900"/>
          <a:ext cx="8605838" cy="4991100"/>
        </p:xfrm>
        <a:graphic>
          <a:graphicData uri="http://schemas.openxmlformats.org/presentationml/2006/ole">
            <p:oleObj spid="_x0000_s1064" name="Hoja de cálculo" r:id="rId5" imgW="7600995" imgH="4210154" progId="Excel.Sheet.12">
              <p:embed/>
            </p:oleObj>
          </a:graphicData>
        </a:graphic>
      </p:graphicFrame>
    </p:spTree>
    <p:extLst>
      <p:ext uri="{BB962C8B-B14F-4D97-AF65-F5344CB8AC3E}">
        <p14:creationId xmlns:p14="http://schemas.microsoft.com/office/powerpoint/2010/main" xmlns="" val="3491304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6"/>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323850" y="1485230"/>
            <a:ext cx="8496622" cy="4464050"/>
          </a:xfrm>
        </p:spPr>
        <p:txBody>
          <a:bodyPr/>
          <a:lstStyle/>
          <a:p>
            <a:pPr algn="l" eaLnBrk="1" hangingPunct="1">
              <a:defRPr/>
            </a:pPr>
            <a:r>
              <a:rPr lang="es-CL" sz="2400" u="sng" dirty="0" smtClean="0"/>
              <a:t/>
            </a:r>
            <a:br>
              <a:rPr lang="es-CL" sz="2400" u="sng" dirty="0" smtClean="0"/>
            </a:br>
            <a:r>
              <a:rPr lang="es-CL" sz="2400" u="sng" dirty="0" smtClean="0"/>
              <a:t/>
            </a:r>
            <a:br>
              <a:rPr lang="es-CL" sz="2400" u="sng" dirty="0" smtClean="0"/>
            </a:br>
            <a:r>
              <a:rPr lang="es-CL" sz="2400" u="sng" dirty="0" smtClean="0"/>
              <a:t/>
            </a:r>
            <a:br>
              <a:rPr lang="es-CL" sz="2400" u="sng" dirty="0" smtClean="0"/>
            </a:br>
            <a:r>
              <a:rPr lang="es-CL" sz="2400" u="sng" dirty="0" smtClean="0"/>
              <a:t/>
            </a:r>
            <a:br>
              <a:rPr lang="es-CL" sz="2400" u="sng" dirty="0" smtClean="0"/>
            </a:br>
            <a:r>
              <a:rPr lang="es-CL" sz="2400" u="sng" dirty="0" smtClean="0"/>
              <a:t/>
            </a:r>
            <a:br>
              <a:rPr lang="es-CL" sz="2400" u="sng" dirty="0" smtClean="0"/>
            </a:br>
            <a:r>
              <a:rPr lang="es-CL" sz="2400" u="sng" dirty="0"/>
              <a:t/>
            </a:r>
            <a:br>
              <a:rPr lang="es-CL" sz="2400" u="sng" dirty="0"/>
            </a:br>
            <a:r>
              <a:rPr lang="es-CL" sz="2400" u="sng" dirty="0" smtClean="0"/>
              <a:t/>
            </a:r>
            <a:br>
              <a:rPr lang="es-CL" sz="2400" u="sng" dirty="0" smtClean="0"/>
            </a:br>
            <a:r>
              <a:rPr lang="es-CL" sz="2400" u="sng" dirty="0" smtClean="0"/>
              <a:t/>
            </a:r>
            <a:br>
              <a:rPr lang="es-CL" sz="2400" u="sng" dirty="0" smtClean="0"/>
            </a:br>
            <a:r>
              <a:rPr lang="es-CL" sz="2400" u="sng" dirty="0"/>
              <a:t/>
            </a:r>
            <a:br>
              <a:rPr lang="es-CL" sz="2400" u="sng" dirty="0"/>
            </a:br>
            <a:r>
              <a:rPr lang="es-CL" sz="2400" u="sng" dirty="0" smtClean="0"/>
              <a:t/>
            </a:r>
            <a:br>
              <a:rPr lang="es-CL" sz="2400" u="sng" dirty="0" smtClean="0"/>
            </a:br>
            <a:r>
              <a:rPr lang="es-CL" sz="2400" u="sng" dirty="0" smtClean="0"/>
              <a:t/>
            </a:r>
            <a:br>
              <a:rPr lang="es-CL" sz="2400" u="sng" dirty="0" smtClean="0"/>
            </a:br>
            <a:r>
              <a:rPr lang="es-CL" sz="2400" u="sng" dirty="0"/>
              <a:t/>
            </a:r>
            <a:br>
              <a:rPr lang="es-CL" sz="2400" u="sng" dirty="0"/>
            </a:br>
            <a:r>
              <a:rPr lang="es-CL" sz="2400" u="sng" dirty="0" smtClean="0"/>
              <a:t/>
            </a:r>
            <a:br>
              <a:rPr lang="es-CL" sz="2400" u="sng" dirty="0" smtClean="0"/>
            </a:br>
            <a:r>
              <a:rPr lang="es-CL" sz="2400" u="sng" dirty="0"/>
              <a:t/>
            </a:r>
            <a:br>
              <a:rPr lang="es-CL" sz="2400" u="sng" dirty="0"/>
            </a:br>
            <a:r>
              <a:rPr lang="es-CL" sz="2400" u="sng" dirty="0" smtClean="0"/>
              <a:t/>
            </a:r>
            <a:br>
              <a:rPr lang="es-CL" sz="2400" u="sng" dirty="0" smtClean="0"/>
            </a:br>
            <a:r>
              <a:rPr lang="es-CL" sz="2400" u="sng" dirty="0" smtClean="0"/>
              <a:t/>
            </a:r>
            <a:br>
              <a:rPr lang="es-CL" sz="2400" u="sng" dirty="0" smtClean="0"/>
            </a:br>
            <a:r>
              <a:rPr lang="es-CL" sz="2400" u="sng" dirty="0"/>
              <a:t/>
            </a:r>
            <a:br>
              <a:rPr lang="es-CL" sz="2400" u="sng" dirty="0"/>
            </a:br>
            <a:r>
              <a:rPr lang="es-CL" sz="2400" u="sng" dirty="0" smtClean="0"/>
              <a:t/>
            </a:r>
            <a:br>
              <a:rPr lang="es-CL" sz="2400" u="sng" dirty="0" smtClean="0"/>
            </a:br>
            <a:r>
              <a:rPr lang="es-CL" sz="2400" u="sng" dirty="0"/>
              <a:t/>
            </a:r>
            <a:br>
              <a:rPr lang="es-CL" sz="2400" u="sng" dirty="0"/>
            </a:br>
            <a:r>
              <a:rPr lang="es-CL" sz="2400" u="sng" dirty="0" smtClean="0"/>
              <a:t/>
            </a:r>
            <a:br>
              <a:rPr lang="es-CL" sz="2400" u="sng" dirty="0" smtClean="0"/>
            </a:br>
            <a:r>
              <a:rPr lang="es-CL" sz="2400" u="sng" dirty="0"/>
              <a:t/>
            </a:r>
            <a:br>
              <a:rPr lang="es-CL" sz="2400" u="sng" dirty="0"/>
            </a:br>
            <a:r>
              <a:rPr lang="es-CL" sz="2200" u="sng" dirty="0" smtClean="0"/>
              <a:t>Recomendaciones</a:t>
            </a:r>
            <a:br>
              <a:rPr lang="es-CL" sz="2200" u="sng" dirty="0" smtClean="0"/>
            </a:br>
            <a:r>
              <a:rPr lang="es-CL" sz="2400" u="sng" dirty="0"/>
              <a:t/>
            </a:r>
            <a:br>
              <a:rPr lang="es-CL" sz="2400" u="sng" dirty="0"/>
            </a:br>
            <a:r>
              <a:rPr lang="es-CL" sz="2000" dirty="0" smtClean="0"/>
              <a:t>a)  Efectuar un Inventario de Activo Fijo.</a:t>
            </a:r>
            <a:br>
              <a:rPr lang="es-CL" sz="2000" dirty="0" smtClean="0"/>
            </a:br>
            <a:r>
              <a:rPr lang="es-CL" sz="2000" dirty="0" smtClean="0"/>
              <a:t/>
            </a:r>
            <a:br>
              <a:rPr lang="es-CL" sz="2000" dirty="0" smtClean="0"/>
            </a:br>
            <a:r>
              <a:rPr lang="es-CL" sz="2000" dirty="0" smtClean="0"/>
              <a:t>b)  Efectuar  levantamiento  de  principales  Procesos,  </a:t>
            </a:r>
            <a:r>
              <a:rPr lang="es-CL" sz="2000" dirty="0" err="1" smtClean="0"/>
              <a:t>Flujogramación</a:t>
            </a:r>
            <a:r>
              <a:rPr lang="es-CL" sz="2000" dirty="0" smtClean="0"/>
              <a:t>, Identificación de Riesgos Asociados a los Procesos, Implementación de Controles que mitiguen los Riesgos. (Matriz de Riesgo CAIGG).</a:t>
            </a:r>
            <a:r>
              <a:rPr lang="es-CL" sz="2000" u="sng" dirty="0" smtClean="0"/>
              <a:t/>
            </a:r>
            <a:br>
              <a:rPr lang="es-CL" sz="2000" u="sng" dirty="0" smtClean="0"/>
            </a:br>
            <a:r>
              <a:rPr lang="es-CL" sz="2000" u="sng" dirty="0"/>
              <a:t/>
            </a:r>
            <a:br>
              <a:rPr lang="es-CL" sz="2000" u="sng" dirty="0"/>
            </a:br>
            <a:r>
              <a:rPr lang="es-CL" sz="2000" dirty="0" smtClean="0"/>
              <a:t>c)  Definición de funciones por funcionario.</a:t>
            </a:r>
            <a:br>
              <a:rPr lang="es-CL" sz="2000" dirty="0" smtClean="0"/>
            </a:br>
            <a:r>
              <a:rPr lang="es-CL" sz="2000" dirty="0" smtClean="0"/>
              <a:t/>
            </a:r>
            <a:br>
              <a:rPr lang="es-CL" sz="2000" dirty="0" smtClean="0"/>
            </a:br>
            <a:r>
              <a:rPr lang="es-CL" sz="2000" dirty="0" smtClean="0"/>
              <a:t>d)  Capacitación en Normativa Contable de acuerdo a Oficio 60.820          ( Sistema  de  Contabilidad  de  la  Nación ),  Oficio 36.640 C.G.R. (Municipalidades), otras Normativas.</a:t>
            </a:r>
            <a:br>
              <a:rPr lang="es-CL" sz="2000" dirty="0" smtClean="0"/>
            </a:br>
            <a:r>
              <a:rPr lang="es-CL" sz="2000" dirty="0"/>
              <a:t/>
            </a:r>
            <a:br>
              <a:rPr lang="es-CL" sz="2000" dirty="0"/>
            </a:br>
            <a:r>
              <a:rPr lang="es-CL" sz="2000" dirty="0"/>
              <a:t>e</a:t>
            </a:r>
            <a:r>
              <a:rPr lang="es-CL" sz="2000" dirty="0" smtClean="0"/>
              <a:t>)  Capacitación práctica en confección permanente de análisis de cuentas de Activos, Pasivos, Resultados, Confección de Estados Financieros.</a:t>
            </a:r>
            <a:r>
              <a:rPr lang="es-CL" sz="2400" dirty="0" smtClean="0"/>
              <a:t/>
            </a:r>
            <a:br>
              <a:rPr lang="es-CL" sz="2400" dirty="0" smtClean="0"/>
            </a:br>
            <a:r>
              <a:rPr lang="es-CL" sz="2400" dirty="0" smtClean="0"/>
              <a:t> </a:t>
            </a:r>
            <a:r>
              <a:rPr lang="es-CL" sz="2400" u="sng" dirty="0"/>
              <a:t/>
            </a:r>
            <a:br>
              <a:rPr lang="es-CL" sz="2400" u="sng" dirty="0"/>
            </a:br>
            <a:r>
              <a:rPr lang="es-CL" sz="2400" u="sng" dirty="0" smtClean="0"/>
              <a:t/>
            </a:r>
            <a:br>
              <a:rPr lang="es-CL" sz="2400" u="sng" dirty="0" smtClean="0"/>
            </a:br>
            <a:r>
              <a:rPr lang="es-CL" sz="2400" u="sng" dirty="0"/>
              <a:t/>
            </a:r>
            <a:br>
              <a:rPr lang="es-CL" sz="2400" u="sng" dirty="0"/>
            </a:br>
            <a:r>
              <a:rPr lang="es-CL" sz="2400" u="sng" dirty="0" smtClean="0"/>
              <a:t/>
            </a:r>
            <a:br>
              <a:rPr lang="es-CL" sz="2400" u="sng" dirty="0" smtClean="0"/>
            </a:br>
            <a:r>
              <a:rPr lang="es-CL" sz="2400" u="sng" dirty="0" smtClean="0"/>
              <a:t/>
            </a:r>
            <a:br>
              <a:rPr lang="es-CL" sz="2400" u="sng" dirty="0" smtClean="0"/>
            </a:br>
            <a:r>
              <a:rPr lang="es-CL" sz="2000" dirty="0">
                <a:solidFill>
                  <a:schemeClr val="tx1"/>
                </a:solidFill>
              </a:rPr>
              <a:t/>
            </a:r>
            <a:br>
              <a:rPr lang="es-CL" sz="2000" dirty="0">
                <a:solidFill>
                  <a:schemeClr val="tx1"/>
                </a:solidFill>
              </a:rPr>
            </a:br>
            <a:r>
              <a:rPr lang="es-CL" sz="2000" dirty="0" smtClean="0">
                <a:solidFill>
                  <a:schemeClr val="tx1"/>
                </a:solidFill>
              </a:rPr>
              <a:t/>
            </a:r>
            <a:br>
              <a:rPr lang="es-CL" sz="2000" dirty="0" smtClean="0">
                <a:solidFill>
                  <a:schemeClr val="tx1"/>
                </a:solidFill>
              </a:rPr>
            </a:br>
            <a:r>
              <a:rPr lang="es-CL" sz="2000" dirty="0">
                <a:solidFill>
                  <a:schemeClr val="accent6">
                    <a:lumMod val="75000"/>
                  </a:schemeClr>
                </a:solidFill>
              </a:rPr>
              <a:t/>
            </a:r>
            <a:br>
              <a:rPr lang="es-CL" sz="2000" dirty="0">
                <a:solidFill>
                  <a:schemeClr val="accent6">
                    <a:lumMod val="75000"/>
                  </a:schemeClr>
                </a:solidFill>
              </a:rPr>
            </a:br>
            <a:r>
              <a:rPr lang="es-CL" sz="2200" u="sng" dirty="0" smtClean="0"/>
              <a:t/>
            </a:r>
            <a:br>
              <a:rPr lang="es-CL" sz="2200" u="sng" dirty="0" smtClean="0"/>
            </a:br>
            <a:r>
              <a:rPr lang="es-CL" sz="2200" u="sng" dirty="0" smtClean="0"/>
              <a:t/>
            </a:r>
            <a:br>
              <a:rPr lang="es-CL" sz="2200" u="sng" dirty="0" smtClean="0"/>
            </a:br>
            <a:r>
              <a:rPr lang="es-CL" sz="2400" u="sng" dirty="0" smtClean="0"/>
              <a:t/>
            </a:r>
            <a:br>
              <a:rPr lang="es-CL" sz="2400" u="sng" dirty="0" smtClean="0"/>
            </a:br>
            <a:r>
              <a:rPr lang="es-CL" sz="2400" u="sng" dirty="0" smtClean="0"/>
              <a:t/>
            </a:r>
            <a:br>
              <a:rPr lang="es-CL" sz="2400" u="sng" dirty="0" smtClean="0"/>
            </a:br>
            <a:r>
              <a:rPr lang="es-CL" sz="2400" u="sng" dirty="0" smtClean="0"/>
              <a:t/>
            </a:r>
            <a:br>
              <a:rPr lang="es-CL" sz="2400" u="sng" dirty="0" smtClean="0"/>
            </a:br>
            <a:r>
              <a:rPr lang="es-CL" sz="2400" u="sng" dirty="0" smtClean="0"/>
              <a:t/>
            </a:r>
            <a:br>
              <a:rPr lang="es-CL" sz="2400" u="sng" dirty="0" smtClean="0"/>
            </a:br>
            <a:r>
              <a:rPr lang="es-CL" sz="2400" u="sng" dirty="0" smtClean="0"/>
              <a:t/>
            </a:r>
            <a:br>
              <a:rPr lang="es-CL" sz="2400" u="sng" dirty="0" smtClean="0"/>
            </a:br>
            <a:r>
              <a:rPr lang="es-CL" sz="2400" u="sng" dirty="0" smtClean="0"/>
              <a:t/>
            </a:r>
            <a:br>
              <a:rPr lang="es-CL" sz="2400" u="sng" dirty="0" smtClean="0"/>
            </a:br>
            <a:r>
              <a:rPr lang="es-CL" sz="3200" u="sng" dirty="0" smtClean="0">
                <a:solidFill>
                  <a:schemeClr val="accent6">
                    <a:lumMod val="75000"/>
                  </a:schemeClr>
                </a:solidFill>
              </a:rPr>
              <a:t/>
            </a:r>
            <a:br>
              <a:rPr lang="es-CL" sz="3200" u="sng" dirty="0" smtClean="0">
                <a:solidFill>
                  <a:schemeClr val="accent6">
                    <a:lumMod val="75000"/>
                  </a:schemeClr>
                </a:solidFill>
              </a:rPr>
            </a:br>
            <a:r>
              <a:rPr lang="es-CL" sz="3200" u="sng" dirty="0" smtClean="0"/>
              <a:t/>
            </a:r>
            <a:br>
              <a:rPr lang="es-CL" sz="3200" u="sng" dirty="0" smtClean="0"/>
            </a:br>
            <a:r>
              <a:rPr lang="es-CL" sz="3200" u="sng" dirty="0" smtClean="0"/>
              <a:t/>
            </a:r>
            <a:br>
              <a:rPr lang="es-CL" sz="3200" u="sng" dirty="0" smtClean="0"/>
            </a:br>
            <a:r>
              <a:rPr lang="es-CL" sz="3200" u="sng" dirty="0" smtClean="0"/>
              <a:t/>
            </a:r>
            <a:br>
              <a:rPr lang="es-CL" sz="3200" u="sng" dirty="0" smtClean="0"/>
            </a:br>
            <a:endParaRPr lang="es-CL" sz="3200" u="sng" dirty="0" smtClean="0"/>
          </a:p>
        </p:txBody>
      </p:sp>
      <p:sp>
        <p:nvSpPr>
          <p:cNvPr id="6" name="Text Box 4"/>
          <p:cNvSpPr txBox="1">
            <a:spLocks noChangeArrowheads="1"/>
          </p:cNvSpPr>
          <p:nvPr/>
        </p:nvSpPr>
        <p:spPr bwMode="auto">
          <a:xfrm>
            <a:off x="2339975" y="188913"/>
            <a:ext cx="68040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pPr>
            <a:r>
              <a:rPr lang="es-ES" sz="1800" dirty="0" smtClean="0">
                <a:solidFill>
                  <a:srgbClr val="FFFFFF"/>
                </a:solidFill>
                <a:latin typeface="Arial Narrow" pitchFamily="34" charset="0"/>
              </a:rPr>
              <a:t>RECOMENDACIONES </a:t>
            </a:r>
            <a:endParaRPr lang="es-ES" sz="1800" dirty="0">
              <a:solidFill>
                <a:srgbClr val="FFFFFF"/>
              </a:solidFill>
              <a:latin typeface="Arial Narrow" pitchFamily="34" charset="0"/>
            </a:endParaRPr>
          </a:p>
        </p:txBody>
      </p:sp>
    </p:spTree>
    <p:extLst>
      <p:ext uri="{BB962C8B-B14F-4D97-AF65-F5344CB8AC3E}">
        <p14:creationId xmlns:p14="http://schemas.microsoft.com/office/powerpoint/2010/main" xmlns="" val="347995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Box 7"/>
          <p:cNvSpPr txBox="1">
            <a:spLocks noChangeArrowheads="1"/>
          </p:cNvSpPr>
          <p:nvPr/>
        </p:nvSpPr>
        <p:spPr bwMode="auto">
          <a:xfrm>
            <a:off x="0" y="2924175"/>
            <a:ext cx="9144000"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eaLnBrk="1" hangingPunct="1">
              <a:spcBef>
                <a:spcPct val="50000"/>
              </a:spcBef>
            </a:pPr>
            <a:r>
              <a:rPr lang="es-CL" sz="2400" dirty="0" smtClean="0"/>
              <a:t>Auditoría de los Procedimientos de Contratación</a:t>
            </a:r>
            <a:endParaRPr lang="es-ES" sz="2400" dirty="0"/>
          </a:p>
        </p:txBody>
      </p:sp>
    </p:spTree>
    <p:extLst>
      <p:ext uri="{BB962C8B-B14F-4D97-AF65-F5344CB8AC3E}">
        <p14:creationId xmlns:p14="http://schemas.microsoft.com/office/powerpoint/2010/main" xmlns="" val="169736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6"/>
            <a:ext cx="8229600" cy="4525963"/>
          </a:xfrm>
        </p:spPr>
        <p:txBody>
          <a:bodyPr/>
          <a:lstStyle/>
          <a:p>
            <a:pPr marL="0" indent="0">
              <a:buNone/>
            </a:pPr>
            <a:r>
              <a:rPr lang="es-CL" sz="2200" dirty="0" smtClean="0">
                <a:latin typeface="Arial Narrow" pitchFamily="34" charset="0"/>
              </a:rPr>
              <a:t>1.- Infracciones cometidas en fases previas al procedimiento de contratación.</a:t>
            </a:r>
          </a:p>
          <a:p>
            <a:pPr marL="0" indent="0">
              <a:buNone/>
            </a:pPr>
            <a:r>
              <a:rPr lang="es-CL" sz="2200" dirty="0" smtClean="0">
                <a:latin typeface="Arial Narrow" pitchFamily="34" charset="0"/>
              </a:rPr>
              <a:t>2.- Infracciones observadas en la determinación del procedimiento de contratación.</a:t>
            </a:r>
          </a:p>
          <a:p>
            <a:pPr marL="0" indent="0">
              <a:buNone/>
            </a:pPr>
            <a:r>
              <a:rPr lang="es-CL" sz="2200" dirty="0">
                <a:latin typeface="Arial Narrow" pitchFamily="34" charset="0"/>
              </a:rPr>
              <a:t>3</a:t>
            </a:r>
            <a:r>
              <a:rPr lang="es-CL" sz="2200" dirty="0" smtClean="0">
                <a:latin typeface="Arial Narrow" pitchFamily="34" charset="0"/>
              </a:rPr>
              <a:t>.- Infracciones en los actos administrativos que convocan a licitación.</a:t>
            </a:r>
          </a:p>
          <a:p>
            <a:pPr marL="0" indent="0">
              <a:buNone/>
            </a:pPr>
            <a:r>
              <a:rPr lang="es-CL" sz="2200" dirty="0">
                <a:latin typeface="Arial Narrow" pitchFamily="34" charset="0"/>
              </a:rPr>
              <a:t>4</a:t>
            </a:r>
            <a:r>
              <a:rPr lang="es-CL" sz="2200" dirty="0" smtClean="0">
                <a:latin typeface="Arial Narrow" pitchFamily="34" charset="0"/>
              </a:rPr>
              <a:t>.- Infracciones observadas en las actuaciones de evaluación y adjudicación.</a:t>
            </a:r>
          </a:p>
          <a:p>
            <a:pPr marL="0" indent="0">
              <a:buNone/>
            </a:pPr>
            <a:r>
              <a:rPr lang="es-CL" sz="2200" dirty="0" smtClean="0">
                <a:latin typeface="Arial Narrow" pitchFamily="34" charset="0"/>
              </a:rPr>
              <a:t>5.- Infracciones en actuaciones posteriores.</a:t>
            </a:r>
          </a:p>
          <a:p>
            <a:pPr marL="0" indent="0">
              <a:buNone/>
            </a:pPr>
            <a:endParaRPr lang="es-CL" dirty="0" smtClean="0"/>
          </a:p>
          <a:p>
            <a:pPr marL="0" indent="0">
              <a:buNone/>
            </a:pPr>
            <a:endParaRPr lang="es-CL"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logo fortuna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417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87106"/>
            <a:ext cx="8229600" cy="634082"/>
          </a:xfrm>
        </p:spPr>
        <p:txBody>
          <a:bodyPr>
            <a:normAutofit/>
          </a:bodyPr>
          <a:lstStyle/>
          <a:p>
            <a:r>
              <a:rPr lang="es-CL" sz="2200" b="1" dirty="0" smtClean="0">
                <a:latin typeface="Arial Narrow" pitchFamily="34" charset="0"/>
              </a:rPr>
              <a:t>1.- Infracciones en fases previas al Procedimiento de Contratación</a:t>
            </a:r>
            <a:endParaRPr lang="es-CL" sz="2200" b="1" dirty="0">
              <a:latin typeface="Arial Narrow" pitchFamily="34" charset="0"/>
            </a:endParaRPr>
          </a:p>
        </p:txBody>
      </p:sp>
      <p:sp>
        <p:nvSpPr>
          <p:cNvPr id="3" name="2 Marcador de contenido"/>
          <p:cNvSpPr>
            <a:spLocks noGrp="1"/>
          </p:cNvSpPr>
          <p:nvPr>
            <p:ph idx="1"/>
          </p:nvPr>
        </p:nvSpPr>
        <p:spPr>
          <a:xfrm>
            <a:off x="457200" y="1700808"/>
            <a:ext cx="8229600" cy="3701008"/>
          </a:xfrm>
        </p:spPr>
        <p:txBody>
          <a:bodyPr>
            <a:normAutofit/>
          </a:bodyPr>
          <a:lstStyle/>
          <a:p>
            <a:pPr algn="just"/>
            <a:r>
              <a:rPr lang="es-CL" sz="2000" dirty="0" smtClean="0">
                <a:latin typeface="Arial Narrow" pitchFamily="34" charset="0"/>
              </a:rPr>
              <a:t>HALLAZGO 1: </a:t>
            </a:r>
            <a:r>
              <a:rPr lang="es-CL" sz="2000" u="sng" dirty="0" smtClean="0">
                <a:latin typeface="Arial Narrow" pitchFamily="34" charset="0"/>
              </a:rPr>
              <a:t>Se incurre en infracción al declarar desierta una licitación, omitiendo precisar la causa legal que lo habilita para ello y las circunstancias de hecho que configuran la causal esgrimida</a:t>
            </a:r>
            <a:r>
              <a:rPr lang="es-CL" sz="2000" dirty="0" smtClean="0">
                <a:latin typeface="Arial Narrow" pitchFamily="34" charset="0"/>
              </a:rPr>
              <a:t>:</a:t>
            </a:r>
          </a:p>
          <a:p>
            <a:pPr algn="just"/>
            <a:endParaRPr lang="es-CL" sz="2000" dirty="0" smtClean="0">
              <a:latin typeface="Arial Narrow" pitchFamily="34" charset="0"/>
            </a:endParaRPr>
          </a:p>
          <a:p>
            <a:pPr lvl="1" algn="just"/>
            <a:r>
              <a:rPr lang="es-CL" sz="2000" dirty="0" smtClean="0">
                <a:latin typeface="Arial Narrow" pitchFamily="34" charset="0"/>
              </a:rPr>
              <a:t>Decreto Exento 419/2005: Proyecto “Mejoramiento de Estadio Techado, II Etapa”.</a:t>
            </a:r>
          </a:p>
          <a:p>
            <a:pPr lvl="1" algn="just"/>
            <a:r>
              <a:rPr lang="es-CL" sz="2000" dirty="0" smtClean="0">
                <a:latin typeface="Arial Narrow" pitchFamily="34" charset="0"/>
              </a:rPr>
              <a:t>Decreto Exento 785/2005: Proyecto “Mejoramiento y Habilitación de Escuela G-130, Localidad de Baquedano”.</a:t>
            </a:r>
          </a:p>
          <a:p>
            <a:pPr lvl="1" algn="just"/>
            <a:r>
              <a:rPr lang="es-CL" sz="2000" dirty="0" smtClean="0">
                <a:latin typeface="Arial Narrow" pitchFamily="34" charset="0"/>
              </a:rPr>
              <a:t>Decreto Exento 796/2006: Proyecto “Construcción e Implementación de Cultivos Hidropónicos, Localidad de Baquedano”.</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logo fortuna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2029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7810"/>
            <a:ext cx="8229600" cy="1143000"/>
          </a:xfrm>
        </p:spPr>
        <p:txBody>
          <a:bodyPr/>
          <a:lstStyle/>
          <a:p>
            <a:r>
              <a:rPr lang="es-CL" sz="2200" b="1" dirty="0">
                <a:solidFill>
                  <a:prstClr val="black"/>
                </a:solidFill>
                <a:latin typeface="Arial Narrow" pitchFamily="34" charset="0"/>
              </a:rPr>
              <a:t>2.- Infracciones observadas en la determinación del procedimiento de contratación</a:t>
            </a:r>
            <a:endParaRPr lang="es-CL" sz="2200" b="1" dirty="0">
              <a:latin typeface="Arial Narrow" pitchFamily="34" charset="0"/>
            </a:endParaRPr>
          </a:p>
        </p:txBody>
      </p:sp>
      <p:sp>
        <p:nvSpPr>
          <p:cNvPr id="3" name="2 Marcador de contenido"/>
          <p:cNvSpPr>
            <a:spLocks noGrp="1"/>
          </p:cNvSpPr>
          <p:nvPr>
            <p:ph idx="1"/>
          </p:nvPr>
        </p:nvSpPr>
        <p:spPr>
          <a:xfrm>
            <a:off x="457200" y="2060848"/>
            <a:ext cx="8229600" cy="2620888"/>
          </a:xfrm>
        </p:spPr>
        <p:txBody>
          <a:bodyPr>
            <a:normAutofit lnSpcReduction="10000"/>
          </a:bodyPr>
          <a:lstStyle/>
          <a:p>
            <a:r>
              <a:rPr lang="es-CL" sz="2000" dirty="0" smtClean="0">
                <a:latin typeface="Arial Narrow" pitchFamily="34" charset="0"/>
              </a:rPr>
              <a:t>HALLAZGO 2: </a:t>
            </a:r>
            <a:r>
              <a:rPr lang="es-CL" sz="2000" u="sng" dirty="0" smtClean="0">
                <a:latin typeface="Arial Narrow" pitchFamily="34" charset="0"/>
              </a:rPr>
              <a:t>Elusión del procedimiento de licitación privada y contratar en forma directa a un proveedor, luego de haber declarada desierta una licitación pública</a:t>
            </a:r>
            <a:r>
              <a:rPr lang="es-CL" sz="2000" dirty="0" smtClean="0">
                <a:latin typeface="Arial Narrow" pitchFamily="34" charset="0"/>
              </a:rPr>
              <a:t>. Se omite aplicación subsidiaria de la Ley de Compras.</a:t>
            </a:r>
          </a:p>
          <a:p>
            <a:pPr marL="0" indent="0">
              <a:buNone/>
            </a:pPr>
            <a:endParaRPr lang="es-CL" sz="2000" dirty="0" smtClean="0">
              <a:latin typeface="Arial Narrow" pitchFamily="34" charset="0"/>
            </a:endParaRPr>
          </a:p>
          <a:p>
            <a:pPr lvl="1"/>
            <a:r>
              <a:rPr lang="es-CL" sz="2000" dirty="0" smtClean="0">
                <a:latin typeface="Arial Narrow" pitchFamily="34" charset="0"/>
              </a:rPr>
              <a:t>Decreto Exento 785/2005: Proyecto “Mejoramiento y Habilitación de Escuela G-130, Localidad de Baquedano”.</a:t>
            </a:r>
          </a:p>
          <a:p>
            <a:pPr lvl="1"/>
            <a:r>
              <a:rPr lang="es-CL" sz="2000" dirty="0" smtClean="0">
                <a:latin typeface="Arial Narrow" pitchFamily="34" charset="0"/>
              </a:rPr>
              <a:t>Decreto Exento 921/2005: Proyecto “Construcción e Implementación de Cultivos Hidropónicos, Localidad de Baquedano”.</a:t>
            </a:r>
          </a:p>
          <a:p>
            <a:pPr lvl="1"/>
            <a:endParaRPr lang="es-CL" sz="24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5036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27567"/>
            <a:ext cx="8229600" cy="1143000"/>
          </a:xfrm>
        </p:spPr>
        <p:txBody>
          <a:bodyPr/>
          <a:lstStyle/>
          <a:p>
            <a:r>
              <a:rPr lang="es-CL" sz="2200" b="1" dirty="0">
                <a:solidFill>
                  <a:prstClr val="black"/>
                </a:solidFill>
                <a:latin typeface="Arial Narrow" pitchFamily="34" charset="0"/>
              </a:rPr>
              <a:t>2.- Infracciones observadas en la determinación del procedimiento de contratación</a:t>
            </a:r>
            <a:endParaRPr lang="es-CL" sz="2200" b="1" dirty="0">
              <a:latin typeface="Arial Narrow" pitchFamily="34" charset="0"/>
            </a:endParaRPr>
          </a:p>
        </p:txBody>
      </p:sp>
      <p:sp>
        <p:nvSpPr>
          <p:cNvPr id="3" name="2 Marcador de contenido"/>
          <p:cNvSpPr>
            <a:spLocks noGrp="1"/>
          </p:cNvSpPr>
          <p:nvPr>
            <p:ph idx="1"/>
          </p:nvPr>
        </p:nvSpPr>
        <p:spPr>
          <a:xfrm>
            <a:off x="457200" y="2276872"/>
            <a:ext cx="8229600" cy="2692896"/>
          </a:xfrm>
        </p:spPr>
        <p:txBody>
          <a:bodyPr>
            <a:normAutofit/>
          </a:bodyPr>
          <a:lstStyle/>
          <a:p>
            <a:pPr algn="just"/>
            <a:r>
              <a:rPr lang="es-CL" sz="2000" dirty="0" smtClean="0">
                <a:latin typeface="Arial Narrow" pitchFamily="34" charset="0"/>
              </a:rPr>
              <a:t>Hallazgo 3: </a:t>
            </a:r>
            <a:r>
              <a:rPr lang="es-CL" sz="2000" u="sng" dirty="0" smtClean="0">
                <a:latin typeface="Arial Narrow" pitchFamily="34" charset="0"/>
              </a:rPr>
              <a:t>Contratación de un servicio omitiendo la aplicación de la Ley de Compras Públicas, adoptándose un procedimiento diverso o </a:t>
            </a:r>
            <a:r>
              <a:rPr lang="es-CL" sz="2000" i="1" u="sng" dirty="0" smtClean="0">
                <a:latin typeface="Arial Narrow" pitchFamily="34" charset="0"/>
              </a:rPr>
              <a:t>ad hoc</a:t>
            </a:r>
            <a:r>
              <a:rPr lang="es-CL" sz="2000" dirty="0" smtClean="0">
                <a:latin typeface="Arial Narrow" pitchFamily="34" charset="0"/>
              </a:rPr>
              <a:t>.</a:t>
            </a:r>
          </a:p>
          <a:p>
            <a:pPr marL="0" indent="0" algn="just">
              <a:buNone/>
            </a:pPr>
            <a:endParaRPr lang="es-CL" sz="2000" dirty="0" smtClean="0">
              <a:latin typeface="Arial Narrow" pitchFamily="34" charset="0"/>
            </a:endParaRPr>
          </a:p>
          <a:p>
            <a:pPr lvl="1" algn="just"/>
            <a:r>
              <a:rPr lang="es-CL" sz="2000" dirty="0" smtClean="0">
                <a:latin typeface="Arial Narrow" pitchFamily="34" charset="0"/>
              </a:rPr>
              <a:t>Decreto Exento 440/2005 convoca a un procedimiento “ad hoc”, de naturaleza escrita y al margen del sistema creado por la Ley de Compras Públicas, para la contratación del proyecto “Mejoramiento de la Gestión Municipal a través de la Implementación de las Normas ISO 9000:2000.</a:t>
            </a:r>
            <a:endParaRPr lang="es-CL" sz="2000" dirty="0">
              <a:latin typeface="Arial Narrow"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logo fortuna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571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52736"/>
            <a:ext cx="8229600" cy="864096"/>
          </a:xfrm>
        </p:spPr>
        <p:txBody>
          <a:bodyPr>
            <a:normAutofit fontScale="90000"/>
          </a:bodyPr>
          <a:lstStyle/>
          <a:p>
            <a:r>
              <a:rPr lang="es-CL" sz="3600" dirty="0" smtClean="0"/>
              <a:t/>
            </a:r>
            <a:br>
              <a:rPr lang="es-CL" sz="3600" dirty="0" smtClean="0"/>
            </a:br>
            <a:r>
              <a:rPr lang="es-CL" sz="2400" b="1" dirty="0" smtClean="0">
                <a:latin typeface="Arial Narrow" pitchFamily="34" charset="0"/>
              </a:rPr>
              <a:t>3.- Infracciones en los actos administrativos que convocan a licitación.</a:t>
            </a:r>
            <a:r>
              <a:rPr lang="es-CL" dirty="0" smtClean="0"/>
              <a:t/>
            </a:r>
            <a:br>
              <a:rPr lang="es-CL" dirty="0" smtClean="0"/>
            </a:br>
            <a:endParaRPr lang="es-CL" dirty="0"/>
          </a:p>
        </p:txBody>
      </p:sp>
      <p:sp>
        <p:nvSpPr>
          <p:cNvPr id="3" name="2 Marcador de contenido"/>
          <p:cNvSpPr>
            <a:spLocks noGrp="1"/>
          </p:cNvSpPr>
          <p:nvPr>
            <p:ph idx="1"/>
          </p:nvPr>
        </p:nvSpPr>
        <p:spPr>
          <a:xfrm>
            <a:off x="457200" y="2060848"/>
            <a:ext cx="8229600" cy="3268960"/>
          </a:xfrm>
        </p:spPr>
        <p:txBody>
          <a:bodyPr/>
          <a:lstStyle/>
          <a:p>
            <a:r>
              <a:rPr lang="es-CL" sz="2000" dirty="0" smtClean="0">
                <a:latin typeface="Arial Narrow" pitchFamily="34" charset="0"/>
              </a:rPr>
              <a:t>HALLAZGO 1: </a:t>
            </a:r>
            <a:r>
              <a:rPr lang="es-CL" sz="2000" u="sng" dirty="0" smtClean="0">
                <a:latin typeface="Arial Narrow" pitchFamily="34" charset="0"/>
              </a:rPr>
              <a:t>Convocatoria a licitación privada con bases de licitación distintas de las de la base de licitación pública precedente, declarada desierta por falta de interesados</a:t>
            </a:r>
            <a:r>
              <a:rPr lang="es-CL" sz="2000" dirty="0" smtClean="0">
                <a:latin typeface="Arial Narrow" pitchFamily="34" charset="0"/>
              </a:rPr>
              <a:t>.</a:t>
            </a:r>
          </a:p>
          <a:p>
            <a:endParaRPr lang="es-CL" sz="2000" dirty="0" smtClean="0">
              <a:latin typeface="Arial Narrow" pitchFamily="34" charset="0"/>
            </a:endParaRPr>
          </a:p>
          <a:p>
            <a:pPr lvl="1"/>
            <a:r>
              <a:rPr lang="es-CL" sz="2000" dirty="0" smtClean="0">
                <a:latin typeface="Arial Narrow" pitchFamily="34" charset="0"/>
              </a:rPr>
              <a:t>Decreto Exento 221/2006, en proyecto “Habilitación de Cancha de Fútbol, Localidad de Sierra Gorda”. Se observa aquí una diferencia sustantiva entre ambas bases: mientras en la licitación pública existió un precio máximo ($40.000.000), en las bases de la licitación privada no existía precio máximo ni estimativo. </a:t>
            </a:r>
            <a:endParaRPr lang="es-CL" sz="2000" dirty="0">
              <a:latin typeface="Arial Narrow"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logo fortuna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0706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08720"/>
            <a:ext cx="8229600" cy="864096"/>
          </a:xfrm>
        </p:spPr>
        <p:txBody>
          <a:bodyPr>
            <a:normAutofit fontScale="90000"/>
          </a:bodyPr>
          <a:lstStyle/>
          <a:p>
            <a:r>
              <a:rPr lang="es-CL" sz="3200" dirty="0" smtClean="0">
                <a:solidFill>
                  <a:prstClr val="black"/>
                </a:solidFill>
              </a:rPr>
              <a:t/>
            </a:r>
            <a:br>
              <a:rPr lang="es-CL" sz="3200" dirty="0" smtClean="0">
                <a:solidFill>
                  <a:prstClr val="black"/>
                </a:solidFill>
              </a:rPr>
            </a:br>
            <a:r>
              <a:rPr lang="es-CL" sz="2400" b="1" dirty="0" smtClean="0">
                <a:solidFill>
                  <a:prstClr val="black"/>
                </a:solidFill>
                <a:latin typeface="Arial Narrow" pitchFamily="34" charset="0"/>
              </a:rPr>
              <a:t>3.- Infracciones en los actos administrativos que convocan a licitación.</a:t>
            </a:r>
            <a:r>
              <a:rPr lang="es-CL" sz="4000" dirty="0">
                <a:solidFill>
                  <a:prstClr val="black"/>
                </a:solidFill>
              </a:rPr>
              <a:t/>
            </a:r>
            <a:br>
              <a:rPr lang="es-CL" sz="4000" dirty="0">
                <a:solidFill>
                  <a:prstClr val="black"/>
                </a:solidFill>
              </a:rPr>
            </a:br>
            <a:endParaRPr lang="es-CL" dirty="0"/>
          </a:p>
        </p:txBody>
      </p:sp>
      <p:sp>
        <p:nvSpPr>
          <p:cNvPr id="3" name="2 Marcador de contenido"/>
          <p:cNvSpPr>
            <a:spLocks noGrp="1"/>
          </p:cNvSpPr>
          <p:nvPr>
            <p:ph idx="1"/>
          </p:nvPr>
        </p:nvSpPr>
        <p:spPr>
          <a:xfrm>
            <a:off x="457200" y="1988840"/>
            <a:ext cx="8229600" cy="3340968"/>
          </a:xfrm>
        </p:spPr>
        <p:txBody>
          <a:bodyPr>
            <a:normAutofit/>
          </a:bodyPr>
          <a:lstStyle/>
          <a:p>
            <a:pPr algn="just"/>
            <a:r>
              <a:rPr lang="es-CL" sz="2000" dirty="0" smtClean="0">
                <a:latin typeface="Arial Narrow" pitchFamily="34" charset="0"/>
              </a:rPr>
              <a:t>HALLAZGO 2: </a:t>
            </a:r>
            <a:r>
              <a:rPr lang="es-CL" sz="2000" u="sng" dirty="0" smtClean="0">
                <a:latin typeface="Arial Narrow" pitchFamily="34" charset="0"/>
              </a:rPr>
              <a:t>Se dispone un lapso de días corridos entre la fecha de publicación de las bases y la fecha de cierre para la presentación de ofertas, inferior al prescrito en el Reglamento de la Ley de Compras Públicas</a:t>
            </a:r>
            <a:r>
              <a:rPr lang="es-CL" sz="2000" dirty="0" smtClean="0">
                <a:latin typeface="Arial Narrow" pitchFamily="34" charset="0"/>
              </a:rPr>
              <a:t>. Tratándose de licitaciones pública o privada por un monto igual o superior a 1000 UTM el plazo mínimo es 20 días corridos y si es por un monto inferior a 1000 UTM el lapso mínimo es de 10 días corridos. En ambos casos el plazo puede reducirse a la mitad mediando un decreto fundado.</a:t>
            </a:r>
          </a:p>
          <a:p>
            <a:pPr algn="just"/>
            <a:endParaRPr lang="es-CL" sz="2000" dirty="0" smtClean="0">
              <a:latin typeface="Arial Narrow" pitchFamily="34" charset="0"/>
            </a:endParaRPr>
          </a:p>
          <a:p>
            <a:pPr lvl="1" algn="just"/>
            <a:r>
              <a:rPr lang="es-CL" sz="2000" dirty="0" smtClean="0">
                <a:latin typeface="Arial Narrow" pitchFamily="34" charset="0"/>
              </a:rPr>
              <a:t>Esta infracción se observa en, a lo menos, 19 licitaciones.</a:t>
            </a:r>
            <a:endParaRPr lang="es-CL" sz="2000" dirty="0">
              <a:latin typeface="Arial Narrow"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logo fortuna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42212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8229600" cy="936104"/>
          </a:xfrm>
        </p:spPr>
        <p:txBody>
          <a:bodyPr>
            <a:normAutofit fontScale="90000"/>
          </a:bodyPr>
          <a:lstStyle/>
          <a:p>
            <a:r>
              <a:rPr lang="es-CL" sz="2900" dirty="0" smtClean="0">
                <a:solidFill>
                  <a:prstClr val="black"/>
                </a:solidFill>
              </a:rPr>
              <a:t/>
            </a:r>
            <a:br>
              <a:rPr lang="es-CL" sz="2900" dirty="0" smtClean="0">
                <a:solidFill>
                  <a:prstClr val="black"/>
                </a:solidFill>
              </a:rPr>
            </a:br>
            <a:r>
              <a:rPr lang="es-CL" sz="2400" b="1" dirty="0" smtClean="0">
                <a:solidFill>
                  <a:prstClr val="black"/>
                </a:solidFill>
                <a:latin typeface="Arial Narrow" pitchFamily="34" charset="0"/>
              </a:rPr>
              <a:t>3</a:t>
            </a:r>
            <a:r>
              <a:rPr lang="es-CL" sz="2400" b="1" dirty="0">
                <a:solidFill>
                  <a:prstClr val="black"/>
                </a:solidFill>
                <a:latin typeface="Arial Narrow" pitchFamily="34" charset="0"/>
              </a:rPr>
              <a:t>.- Infracciones en los actos administrativos que convocan a licitación.</a:t>
            </a:r>
            <a:r>
              <a:rPr lang="es-CL" sz="3600" dirty="0">
                <a:solidFill>
                  <a:prstClr val="black"/>
                </a:solidFill>
              </a:rPr>
              <a:t/>
            </a:r>
            <a:br>
              <a:rPr lang="es-CL" sz="3600" dirty="0">
                <a:solidFill>
                  <a:prstClr val="black"/>
                </a:solidFill>
              </a:rPr>
            </a:br>
            <a:endParaRPr lang="es-CL" dirty="0"/>
          </a:p>
        </p:txBody>
      </p:sp>
      <p:sp>
        <p:nvSpPr>
          <p:cNvPr id="3" name="2 Marcador de contenido"/>
          <p:cNvSpPr>
            <a:spLocks noGrp="1"/>
          </p:cNvSpPr>
          <p:nvPr>
            <p:ph idx="1"/>
          </p:nvPr>
        </p:nvSpPr>
        <p:spPr>
          <a:xfrm>
            <a:off x="457200" y="1916832"/>
            <a:ext cx="8229600" cy="2908920"/>
          </a:xfrm>
        </p:spPr>
        <p:txBody>
          <a:bodyPr>
            <a:normAutofit/>
          </a:bodyPr>
          <a:lstStyle/>
          <a:p>
            <a:pPr algn="just"/>
            <a:r>
              <a:rPr lang="es-CL" sz="2000" dirty="0" smtClean="0">
                <a:latin typeface="Arial Narrow" pitchFamily="34" charset="0"/>
              </a:rPr>
              <a:t>HALLAZGO 3: </a:t>
            </a:r>
            <a:r>
              <a:rPr lang="es-CL" sz="2000" u="sng" dirty="0" smtClean="0">
                <a:latin typeface="Arial Narrow" pitchFamily="34" charset="0"/>
              </a:rPr>
              <a:t>Convocatoria a licitación privada omitiendo invitar, a lo menos, a 3 proveedores que tengan negocio de naturaleza similar a los que son objeto de la licitación, si no se efectúa la invitación a los proveedores seleccionados a través del portal y si no se invita con preferencia a proveedores inscritos en el Registro de Proveedores</a:t>
            </a:r>
            <a:r>
              <a:rPr lang="es-CL" sz="2000" dirty="0" smtClean="0">
                <a:latin typeface="Arial Narrow" pitchFamily="34" charset="0"/>
              </a:rPr>
              <a:t>.</a:t>
            </a:r>
          </a:p>
          <a:p>
            <a:pPr algn="just"/>
            <a:endParaRPr lang="es-CL" sz="2000" dirty="0" smtClean="0">
              <a:latin typeface="Arial Narrow" pitchFamily="34" charset="0"/>
            </a:endParaRPr>
          </a:p>
          <a:p>
            <a:pPr lvl="1" algn="just"/>
            <a:r>
              <a:rPr lang="es-CL" sz="2000" dirty="0" smtClean="0">
                <a:latin typeface="Arial Narrow" pitchFamily="34" charset="0"/>
              </a:rPr>
              <a:t>Decreto Exento 1.192/2005: Proyecto “Estudio Turístico, Localidad de Baquedano”.</a:t>
            </a:r>
            <a:endParaRPr lang="es-CL" sz="2000" dirty="0">
              <a:latin typeface="Arial Narrow"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logo fortuna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496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b="17021"/>
          <a:stretch>
            <a:fillRect/>
          </a:stretch>
        </p:blipFill>
        <p:spPr bwMode="auto">
          <a:xfrm>
            <a:off x="0" y="0"/>
            <a:ext cx="9144000" cy="1052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84438" y="1196975"/>
            <a:ext cx="1944687" cy="193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7" name="Text Box 5"/>
          <p:cNvSpPr txBox="1">
            <a:spLocks noChangeArrowheads="1"/>
          </p:cNvSpPr>
          <p:nvPr/>
        </p:nvSpPr>
        <p:spPr bwMode="auto">
          <a:xfrm>
            <a:off x="4643438" y="2060575"/>
            <a:ext cx="3024187"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pPr>
            <a:r>
              <a:rPr lang="es-CL" sz="2200" u="sng" dirty="0">
                <a:latin typeface="Arial Narrow" pitchFamily="34" charset="0"/>
              </a:rPr>
              <a:t>Objetivo de la Auditoría</a:t>
            </a:r>
            <a:endParaRPr lang="es-ES" sz="2200" u="sng" dirty="0">
              <a:latin typeface="Arial Narrow" pitchFamily="34" charset="0"/>
            </a:endParaRPr>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9" name="Rectangle 7"/>
          <p:cNvSpPr>
            <a:spLocks noChangeArrowheads="1"/>
          </p:cNvSpPr>
          <p:nvPr/>
        </p:nvSpPr>
        <p:spPr bwMode="auto">
          <a:xfrm>
            <a:off x="684213" y="3356993"/>
            <a:ext cx="7704137" cy="2232247"/>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just"/>
            <a:r>
              <a:rPr lang="es-CL" sz="2200" b="0" dirty="0">
                <a:solidFill>
                  <a:schemeClr val="bg1"/>
                </a:solidFill>
                <a:latin typeface="Arial Narrow" pitchFamily="34" charset="0"/>
              </a:rPr>
              <a:t>E</a:t>
            </a:r>
            <a:r>
              <a:rPr lang="es-CL" sz="2200" b="0" dirty="0" smtClean="0">
                <a:solidFill>
                  <a:schemeClr val="bg1"/>
                </a:solidFill>
                <a:latin typeface="Arial Narrow" pitchFamily="34" charset="0"/>
              </a:rPr>
              <a:t>fectuar </a:t>
            </a:r>
            <a:r>
              <a:rPr lang="es-CL" sz="2200" b="0" dirty="0">
                <a:solidFill>
                  <a:schemeClr val="bg1"/>
                </a:solidFill>
                <a:latin typeface="Arial Narrow" pitchFamily="34" charset="0"/>
              </a:rPr>
              <a:t>una Auditoría de Estados Financieros, Ejecución </a:t>
            </a:r>
            <a:r>
              <a:rPr lang="es-CL" sz="2200" b="0" dirty="0" smtClean="0">
                <a:solidFill>
                  <a:schemeClr val="bg1"/>
                </a:solidFill>
                <a:latin typeface="Arial Narrow" pitchFamily="34" charset="0"/>
              </a:rPr>
              <a:t>Presupuestaria e Inversión </a:t>
            </a:r>
            <a:r>
              <a:rPr lang="es-CL" sz="2200" b="0" dirty="0">
                <a:solidFill>
                  <a:schemeClr val="bg1"/>
                </a:solidFill>
                <a:latin typeface="Arial Narrow" pitchFamily="34" charset="0"/>
              </a:rPr>
              <a:t>de la Ilustre Municipalidad de Sierra Gorda por el período comprendido </a:t>
            </a:r>
            <a:r>
              <a:rPr lang="es-CL" sz="2200" b="0" dirty="0" smtClean="0">
                <a:solidFill>
                  <a:schemeClr val="bg1"/>
                </a:solidFill>
                <a:latin typeface="Arial Narrow" pitchFamily="34" charset="0"/>
              </a:rPr>
              <a:t>entre el </a:t>
            </a:r>
            <a:r>
              <a:rPr lang="es-CL" sz="2200" b="0" dirty="0">
                <a:solidFill>
                  <a:schemeClr val="bg1"/>
                </a:solidFill>
                <a:latin typeface="Arial Narrow" pitchFamily="34" charset="0"/>
              </a:rPr>
              <a:t>1 de enero de 2005 y 31 de julio de 2009, </a:t>
            </a:r>
            <a:r>
              <a:rPr lang="es-CL" sz="2200" b="0" dirty="0" smtClean="0">
                <a:solidFill>
                  <a:schemeClr val="bg1"/>
                </a:solidFill>
                <a:latin typeface="Arial Narrow" pitchFamily="34" charset="0"/>
              </a:rPr>
              <a:t>principalmente al </a:t>
            </a:r>
            <a:r>
              <a:rPr lang="es-CL" sz="2200" b="0" dirty="0" err="1" smtClean="0">
                <a:solidFill>
                  <a:schemeClr val="bg1"/>
                </a:solidFill>
                <a:latin typeface="Arial Narrow" pitchFamily="34" charset="0"/>
              </a:rPr>
              <a:t>item</a:t>
            </a:r>
            <a:r>
              <a:rPr lang="es-CL" sz="2200" b="0" dirty="0" smtClean="0">
                <a:solidFill>
                  <a:schemeClr val="bg1"/>
                </a:solidFill>
                <a:latin typeface="Arial Narrow" pitchFamily="34" charset="0"/>
              </a:rPr>
              <a:t> </a:t>
            </a:r>
            <a:r>
              <a:rPr lang="es-CL" sz="2200" b="0" dirty="0">
                <a:solidFill>
                  <a:schemeClr val="bg1"/>
                </a:solidFill>
                <a:latin typeface="Arial Narrow" pitchFamily="34" charset="0"/>
              </a:rPr>
              <a:t>31 del Clasificador </a:t>
            </a:r>
            <a:r>
              <a:rPr lang="es-CL" sz="2200" b="0" dirty="0" smtClean="0">
                <a:solidFill>
                  <a:schemeClr val="bg1"/>
                </a:solidFill>
                <a:latin typeface="Arial Narrow" pitchFamily="34" charset="0"/>
              </a:rPr>
              <a:t>Presupuestario (Iniciativas </a:t>
            </a:r>
            <a:r>
              <a:rPr lang="es-CL" sz="2200" b="0" dirty="0">
                <a:solidFill>
                  <a:schemeClr val="bg1"/>
                </a:solidFill>
                <a:latin typeface="Arial Narrow" pitchFamily="34" charset="0"/>
              </a:rPr>
              <a:t>de </a:t>
            </a:r>
            <a:r>
              <a:rPr lang="es-CL" sz="2200" b="0" dirty="0" smtClean="0">
                <a:solidFill>
                  <a:schemeClr val="bg1"/>
                </a:solidFill>
                <a:latin typeface="Arial Narrow" pitchFamily="34" charset="0"/>
              </a:rPr>
              <a:t>Inversión).</a:t>
            </a:r>
            <a:endParaRPr lang="es-ES_tradnl" sz="2200" b="0" dirty="0">
              <a:solidFill>
                <a:schemeClr val="bg1"/>
              </a:solidFill>
              <a:latin typeface="Arial Narrow" pitchFamily="34" charset="0"/>
            </a:endParaRPr>
          </a:p>
        </p:txBody>
      </p:sp>
      <p:sp>
        <p:nvSpPr>
          <p:cNvPr id="9" name="Text Box 4"/>
          <p:cNvSpPr txBox="1">
            <a:spLocks noChangeArrowheads="1"/>
          </p:cNvSpPr>
          <p:nvPr/>
        </p:nvSpPr>
        <p:spPr bwMode="auto">
          <a:xfrm>
            <a:off x="2339975" y="188913"/>
            <a:ext cx="680402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pPr>
            <a:r>
              <a:rPr lang="es-ES" dirty="0">
                <a:solidFill>
                  <a:srgbClr val="FFFFFF"/>
                </a:solidFill>
                <a:latin typeface="Arial Narrow" pitchFamily="34" charset="0"/>
              </a:rPr>
              <a:t> </a:t>
            </a:r>
            <a:r>
              <a:rPr lang="es-ES" dirty="0" smtClean="0">
                <a:solidFill>
                  <a:srgbClr val="FFFFFF"/>
                </a:solidFill>
                <a:latin typeface="Arial Narrow" pitchFamily="34" charset="0"/>
              </a:rPr>
              <a:t>     OBJETIVOS</a:t>
            </a:r>
            <a:endParaRPr lang="es-ES" dirty="0">
              <a:solidFill>
                <a:srgbClr val="FFFFFF"/>
              </a:solidFill>
              <a:latin typeface="Arial Narrow" pitchFamily="34" charset="0"/>
            </a:endParaRPr>
          </a:p>
        </p:txBody>
      </p:sp>
    </p:spTree>
    <p:extLst>
      <p:ext uri="{BB962C8B-B14F-4D97-AF65-F5344CB8AC3E}">
        <p14:creationId xmlns:p14="http://schemas.microsoft.com/office/powerpoint/2010/main" xmlns="" val="1069745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0753"/>
            <a:ext cx="8229600" cy="850106"/>
          </a:xfrm>
        </p:spPr>
        <p:txBody>
          <a:bodyPr>
            <a:normAutofit fontScale="90000"/>
          </a:bodyPr>
          <a:lstStyle/>
          <a:p>
            <a:r>
              <a:rPr lang="es-CL" sz="2600" dirty="0" smtClean="0">
                <a:solidFill>
                  <a:prstClr val="black"/>
                </a:solidFill>
              </a:rPr>
              <a:t/>
            </a:r>
            <a:br>
              <a:rPr lang="es-CL" sz="2600" dirty="0" smtClean="0">
                <a:solidFill>
                  <a:prstClr val="black"/>
                </a:solidFill>
              </a:rPr>
            </a:br>
            <a:r>
              <a:rPr lang="es-CL" sz="2400" b="1" dirty="0" smtClean="0">
                <a:solidFill>
                  <a:prstClr val="black"/>
                </a:solidFill>
                <a:latin typeface="Arial Narrow" pitchFamily="34" charset="0"/>
              </a:rPr>
              <a:t>3</a:t>
            </a:r>
            <a:r>
              <a:rPr lang="es-CL" sz="2400" b="1" dirty="0">
                <a:solidFill>
                  <a:prstClr val="black"/>
                </a:solidFill>
                <a:latin typeface="Arial Narrow" pitchFamily="34" charset="0"/>
              </a:rPr>
              <a:t>.- Infracciones en los actos administrativos que convocan a licitación.</a:t>
            </a:r>
            <a:r>
              <a:rPr lang="es-CL" sz="3200" dirty="0">
                <a:solidFill>
                  <a:prstClr val="black"/>
                </a:solidFill>
              </a:rPr>
              <a:t/>
            </a:r>
            <a:br>
              <a:rPr lang="es-CL" sz="3200" dirty="0">
                <a:solidFill>
                  <a:prstClr val="black"/>
                </a:solidFill>
              </a:rPr>
            </a:br>
            <a:endParaRPr lang="es-CL" dirty="0"/>
          </a:p>
        </p:txBody>
      </p:sp>
      <p:sp>
        <p:nvSpPr>
          <p:cNvPr id="3" name="2 Marcador de contenido"/>
          <p:cNvSpPr>
            <a:spLocks noGrp="1"/>
          </p:cNvSpPr>
          <p:nvPr>
            <p:ph idx="1"/>
          </p:nvPr>
        </p:nvSpPr>
        <p:spPr>
          <a:xfrm>
            <a:off x="539552" y="2060848"/>
            <a:ext cx="8229600" cy="3412976"/>
          </a:xfrm>
        </p:spPr>
        <p:txBody>
          <a:bodyPr/>
          <a:lstStyle/>
          <a:p>
            <a:pPr algn="just"/>
            <a:r>
              <a:rPr lang="es-CL" sz="2000" dirty="0" smtClean="0">
                <a:latin typeface="Arial Narrow" pitchFamily="34" charset="0"/>
              </a:rPr>
              <a:t>HALLAZGO 4: </a:t>
            </a:r>
            <a:r>
              <a:rPr lang="es-CL" sz="2000" u="sng" dirty="0" smtClean="0">
                <a:latin typeface="Arial Narrow" pitchFamily="34" charset="0"/>
              </a:rPr>
              <a:t>Omisión de indicar en las Bases de la Licitación los criterios de evaluación y su ponderación</a:t>
            </a:r>
            <a:r>
              <a:rPr lang="es-CL" sz="2000" dirty="0" smtClean="0">
                <a:latin typeface="Arial Narrow" pitchFamily="34" charset="0"/>
              </a:rPr>
              <a:t>.</a:t>
            </a:r>
          </a:p>
          <a:p>
            <a:pPr algn="just"/>
            <a:endParaRPr lang="es-CL" sz="2000" dirty="0">
              <a:latin typeface="Arial Narrow" pitchFamily="34" charset="0"/>
            </a:endParaRPr>
          </a:p>
          <a:p>
            <a:pPr lvl="1" algn="just"/>
            <a:r>
              <a:rPr lang="es-CL" sz="2000" dirty="0" smtClean="0">
                <a:latin typeface="Arial Narrow" pitchFamily="34" charset="0"/>
              </a:rPr>
              <a:t>La indicación de los criterios “objetivos” de evaluación-adjudicación y su ponderación son antecedentes mínimos que deben ser aprobados por la “autoridad competente”.</a:t>
            </a:r>
          </a:p>
          <a:p>
            <a:pPr lvl="1" algn="just"/>
            <a:r>
              <a:rPr lang="es-CL" sz="2000" dirty="0" smtClean="0">
                <a:latin typeface="Arial Narrow" pitchFamily="34" charset="0"/>
              </a:rPr>
              <a:t>Esta infracción se observa en TODAS las licitaciones.</a:t>
            </a:r>
          </a:p>
          <a:p>
            <a:pPr lvl="1" algn="just"/>
            <a:r>
              <a:rPr lang="es-CL" sz="2000" dirty="0" smtClean="0">
                <a:latin typeface="Arial Narrow" pitchFamily="34" charset="0"/>
              </a:rPr>
              <a:t>La circunstancia de que se estos antecedentes se incluyan en la Ficha de Licitación no elude el reproche.</a:t>
            </a:r>
            <a:endParaRPr lang="es-CL" sz="2000" dirty="0">
              <a:latin typeface="Arial Narrow"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logo fortuna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6426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08720"/>
            <a:ext cx="8229600" cy="1143000"/>
          </a:xfrm>
        </p:spPr>
        <p:txBody>
          <a:bodyPr>
            <a:normAutofit fontScale="90000"/>
          </a:bodyPr>
          <a:lstStyle/>
          <a:p>
            <a:pPr lvl="0">
              <a:spcBef>
                <a:spcPct val="20000"/>
              </a:spcBef>
            </a:pPr>
            <a:r>
              <a:rPr lang="es-CL" sz="2800" dirty="0" smtClean="0">
                <a:solidFill>
                  <a:prstClr val="black"/>
                </a:solidFill>
                <a:ea typeface="+mn-ea"/>
                <a:cs typeface="+mn-cs"/>
              </a:rPr>
              <a:t/>
            </a:r>
            <a:br>
              <a:rPr lang="es-CL" sz="2800" dirty="0" smtClean="0">
                <a:solidFill>
                  <a:prstClr val="black"/>
                </a:solidFill>
                <a:ea typeface="+mn-ea"/>
                <a:cs typeface="+mn-cs"/>
              </a:rPr>
            </a:br>
            <a:r>
              <a:rPr lang="es-CL" sz="2400" b="1" dirty="0" smtClean="0">
                <a:solidFill>
                  <a:prstClr val="black"/>
                </a:solidFill>
                <a:latin typeface="Arial Narrow" pitchFamily="34" charset="0"/>
                <a:ea typeface="+mn-ea"/>
                <a:cs typeface="+mn-cs"/>
              </a:rPr>
              <a:t>4</a:t>
            </a:r>
            <a:r>
              <a:rPr lang="es-CL" sz="2400" b="1" dirty="0">
                <a:solidFill>
                  <a:prstClr val="black"/>
                </a:solidFill>
                <a:latin typeface="Arial Narrow" pitchFamily="34" charset="0"/>
                <a:ea typeface="+mn-ea"/>
                <a:cs typeface="+mn-cs"/>
              </a:rPr>
              <a:t>.- Infracciones observadas en las actuaciones de evaluación y adjudicación.</a:t>
            </a:r>
            <a:r>
              <a:rPr lang="es-CL" sz="2800" dirty="0">
                <a:solidFill>
                  <a:prstClr val="black"/>
                </a:solidFill>
                <a:ea typeface="+mn-ea"/>
                <a:cs typeface="+mn-cs"/>
              </a:rPr>
              <a:t/>
            </a:r>
            <a:br>
              <a:rPr lang="es-CL" sz="2800" dirty="0">
                <a:solidFill>
                  <a:prstClr val="black"/>
                </a:solidFill>
                <a:ea typeface="+mn-ea"/>
                <a:cs typeface="+mn-cs"/>
              </a:rPr>
            </a:br>
            <a:endParaRPr lang="es-CL" dirty="0"/>
          </a:p>
        </p:txBody>
      </p:sp>
      <p:sp>
        <p:nvSpPr>
          <p:cNvPr id="3" name="2 Marcador de contenido"/>
          <p:cNvSpPr>
            <a:spLocks noGrp="1"/>
          </p:cNvSpPr>
          <p:nvPr>
            <p:ph idx="1"/>
          </p:nvPr>
        </p:nvSpPr>
        <p:spPr>
          <a:xfrm>
            <a:off x="457200" y="2132856"/>
            <a:ext cx="8229600" cy="3124944"/>
          </a:xfrm>
        </p:spPr>
        <p:txBody>
          <a:bodyPr/>
          <a:lstStyle/>
          <a:p>
            <a:r>
              <a:rPr lang="es-CL" sz="2000" dirty="0" smtClean="0">
                <a:latin typeface="Arial Narrow" pitchFamily="34" charset="0"/>
              </a:rPr>
              <a:t>HALLAZGO 1: </a:t>
            </a:r>
            <a:r>
              <a:rPr lang="es-CL" sz="2000" u="sng" dirty="0" smtClean="0">
                <a:latin typeface="Arial Narrow" pitchFamily="34" charset="0"/>
              </a:rPr>
              <a:t>Omisión por parte del Comité Técnico Evaluador de informar y, en su caso, evaluar la totalidad de las ofertas recibidas a través del portal Chile Compra</a:t>
            </a:r>
            <a:r>
              <a:rPr lang="es-CL" sz="2000" dirty="0" smtClean="0">
                <a:latin typeface="Arial Narrow" pitchFamily="34" charset="0"/>
              </a:rPr>
              <a:t>. Esta omisión importa una infracción a los principios de igualdad entre los oferentes y al de estricta sujeción a las bases.</a:t>
            </a:r>
          </a:p>
          <a:p>
            <a:pPr lvl="1"/>
            <a:endParaRPr lang="es-CL" sz="2000" dirty="0">
              <a:latin typeface="Arial Narrow" pitchFamily="34" charset="0"/>
            </a:endParaRPr>
          </a:p>
          <a:p>
            <a:pPr lvl="1"/>
            <a:r>
              <a:rPr lang="es-CL" sz="2000" dirty="0" smtClean="0">
                <a:latin typeface="Arial Narrow" pitchFamily="34" charset="0"/>
              </a:rPr>
              <a:t>Esta situación se observa en la evaluación de la ofertas en el marco de la licitación pública para el “Diseño de la Escuela G-101 Caracoles, Localidad de Sierra Gorda” (ID 3847-23-LE06).</a:t>
            </a:r>
            <a:endParaRPr lang="es-CL" sz="2000" dirty="0">
              <a:latin typeface="Arial Narrow"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logo fortuna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5757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fontScale="90000"/>
          </a:bodyPr>
          <a:lstStyle/>
          <a:p>
            <a:r>
              <a:rPr lang="es-CL" sz="2400" dirty="0" smtClean="0">
                <a:solidFill>
                  <a:prstClr val="black"/>
                </a:solidFill>
              </a:rPr>
              <a:t/>
            </a:r>
            <a:br>
              <a:rPr lang="es-CL" sz="2400" dirty="0" smtClean="0">
                <a:solidFill>
                  <a:prstClr val="black"/>
                </a:solidFill>
              </a:rPr>
            </a:br>
            <a:r>
              <a:rPr lang="es-CL" sz="2400" dirty="0" smtClean="0">
                <a:solidFill>
                  <a:prstClr val="black"/>
                </a:solidFill>
              </a:rPr>
              <a:t>4</a:t>
            </a:r>
            <a:r>
              <a:rPr lang="es-CL" sz="2400" dirty="0">
                <a:solidFill>
                  <a:prstClr val="black"/>
                </a:solidFill>
              </a:rPr>
              <a:t>.- Infracciones observadas en las actuaciones de evaluación y adjudicación.</a:t>
            </a:r>
            <a:r>
              <a:rPr lang="es-CL" sz="2500" dirty="0">
                <a:solidFill>
                  <a:prstClr val="black"/>
                </a:solidFill>
              </a:rPr>
              <a:t/>
            </a:r>
            <a:br>
              <a:rPr lang="es-CL" sz="2500" dirty="0">
                <a:solidFill>
                  <a:prstClr val="black"/>
                </a:solidFill>
              </a:rPr>
            </a:br>
            <a:endParaRPr lang="es-CL" dirty="0"/>
          </a:p>
        </p:txBody>
      </p:sp>
      <p:sp>
        <p:nvSpPr>
          <p:cNvPr id="3" name="2 Marcador de contenido"/>
          <p:cNvSpPr>
            <a:spLocks noGrp="1"/>
          </p:cNvSpPr>
          <p:nvPr>
            <p:ph idx="1"/>
          </p:nvPr>
        </p:nvSpPr>
        <p:spPr>
          <a:xfrm>
            <a:off x="457200" y="2132856"/>
            <a:ext cx="8229600" cy="3340968"/>
          </a:xfrm>
        </p:spPr>
        <p:txBody>
          <a:bodyPr>
            <a:normAutofit/>
          </a:bodyPr>
          <a:lstStyle/>
          <a:p>
            <a:pPr algn="just"/>
            <a:r>
              <a:rPr lang="es-CL" sz="2000" dirty="0" smtClean="0">
                <a:latin typeface="Arial Narrow" pitchFamily="34" charset="0"/>
              </a:rPr>
              <a:t>HALLAZGO 2: </a:t>
            </a:r>
            <a:r>
              <a:rPr lang="es-CL" sz="2000" u="sng" dirty="0" smtClean="0">
                <a:latin typeface="Arial Narrow" pitchFamily="34" charset="0"/>
              </a:rPr>
              <a:t>Decreto del Alcalde que, desestimando la propuesta formulada por la Comisión Técnica Evaluadora, adjudica la licitación a una empresa distinta sin dar cuenta de los razonamientos lógicos y normativos que avalan su determinación, máxime si la oferta adjudicada es de mayor valor económico</a:t>
            </a:r>
            <a:r>
              <a:rPr lang="es-CL" sz="2000" dirty="0" smtClean="0">
                <a:latin typeface="Arial Narrow" pitchFamily="34" charset="0"/>
              </a:rPr>
              <a:t>.</a:t>
            </a:r>
          </a:p>
          <a:p>
            <a:pPr algn="just"/>
            <a:endParaRPr lang="es-CL" sz="2000" dirty="0" smtClean="0">
              <a:latin typeface="Arial Narrow" pitchFamily="34" charset="0"/>
            </a:endParaRPr>
          </a:p>
          <a:p>
            <a:pPr lvl="1" algn="just"/>
            <a:r>
              <a:rPr lang="es-CL" sz="2000" dirty="0" smtClean="0">
                <a:latin typeface="Arial Narrow" pitchFamily="34" charset="0"/>
              </a:rPr>
              <a:t>Proyecto “Construcción y Habilitación de Cancha de Futbolito, Localidad de Baquedano”, adjudicada a INSOK Ltda.</a:t>
            </a:r>
          </a:p>
          <a:p>
            <a:pPr lvl="1" algn="just"/>
            <a:r>
              <a:rPr lang="es-CL" sz="2000" dirty="0" smtClean="0">
                <a:latin typeface="Arial Narrow" pitchFamily="34" charset="0"/>
              </a:rPr>
              <a:t>Proyecto “Mejoramiento Estadio Techado, Localidad de Baquedano”, adjudicada a INSOK Ltda.</a:t>
            </a:r>
            <a:endParaRPr lang="es-CL" sz="2000" dirty="0">
              <a:latin typeface="Arial Narrow"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logo fortuna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2838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52736"/>
            <a:ext cx="8229600" cy="1008112"/>
          </a:xfrm>
        </p:spPr>
        <p:txBody>
          <a:bodyPr>
            <a:normAutofit fontScale="90000"/>
          </a:bodyPr>
          <a:lstStyle/>
          <a:p>
            <a:r>
              <a:rPr lang="es-CL" sz="2500" dirty="0" smtClean="0">
                <a:solidFill>
                  <a:prstClr val="black"/>
                </a:solidFill>
              </a:rPr>
              <a:t/>
            </a:r>
            <a:br>
              <a:rPr lang="es-CL" sz="2500" dirty="0" smtClean="0">
                <a:solidFill>
                  <a:prstClr val="black"/>
                </a:solidFill>
              </a:rPr>
            </a:br>
            <a:r>
              <a:rPr lang="es-CL" sz="2400" b="1" dirty="0" smtClean="0">
                <a:solidFill>
                  <a:prstClr val="black"/>
                </a:solidFill>
                <a:latin typeface="Arial Narrow" pitchFamily="34" charset="0"/>
              </a:rPr>
              <a:t>4.- Infracciones observadas en las actuaciones de evaluación y adjudicación.</a:t>
            </a:r>
            <a:r>
              <a:rPr lang="es-CL" sz="2500" dirty="0">
                <a:solidFill>
                  <a:prstClr val="black"/>
                </a:solidFill>
              </a:rPr>
              <a:t/>
            </a:r>
            <a:br>
              <a:rPr lang="es-CL" sz="2500" dirty="0">
                <a:solidFill>
                  <a:prstClr val="black"/>
                </a:solidFill>
              </a:rPr>
            </a:br>
            <a:endParaRPr lang="es-CL" dirty="0"/>
          </a:p>
        </p:txBody>
      </p:sp>
      <p:sp>
        <p:nvSpPr>
          <p:cNvPr id="3" name="2 Marcador de contenido"/>
          <p:cNvSpPr>
            <a:spLocks noGrp="1"/>
          </p:cNvSpPr>
          <p:nvPr>
            <p:ph idx="1"/>
          </p:nvPr>
        </p:nvSpPr>
        <p:spPr>
          <a:xfrm>
            <a:off x="457200" y="2348880"/>
            <a:ext cx="8229600" cy="2404864"/>
          </a:xfrm>
        </p:spPr>
        <p:txBody>
          <a:bodyPr>
            <a:normAutofit/>
          </a:bodyPr>
          <a:lstStyle/>
          <a:p>
            <a:pPr algn="just"/>
            <a:r>
              <a:rPr lang="es-CL" sz="2000" dirty="0" smtClean="0">
                <a:latin typeface="Arial Narrow" pitchFamily="34" charset="0"/>
              </a:rPr>
              <a:t>HALLAZGO 3: </a:t>
            </a:r>
            <a:r>
              <a:rPr lang="es-CL" sz="2000" u="sng" dirty="0" smtClean="0">
                <a:latin typeface="Arial Narrow" pitchFamily="34" charset="0"/>
              </a:rPr>
              <a:t>Adjudicación de una oferta, no obstante no ser la económicamente más ventajosa, sin especificar las razones esgrimidas para preferir esa oferta o exponiendo razonamientos vagos e incompletos</a:t>
            </a:r>
            <a:r>
              <a:rPr lang="es-CL" sz="2000" dirty="0" smtClean="0">
                <a:latin typeface="Arial Narrow" pitchFamily="34" charset="0"/>
              </a:rPr>
              <a:t>.</a:t>
            </a:r>
          </a:p>
          <a:p>
            <a:pPr algn="just"/>
            <a:endParaRPr lang="es-CL" sz="2000" dirty="0">
              <a:latin typeface="Arial Narrow" pitchFamily="34" charset="0"/>
            </a:endParaRPr>
          </a:p>
          <a:p>
            <a:pPr lvl="1" algn="just"/>
            <a:r>
              <a:rPr lang="es-CL" sz="2000" dirty="0" smtClean="0">
                <a:latin typeface="Arial Narrow" pitchFamily="34" charset="0"/>
              </a:rPr>
              <a:t>Proyecto “Adquisición de Equipo Detector de Velocidad”, adjudicada a la sociedad “</a:t>
            </a:r>
            <a:r>
              <a:rPr lang="es-CL" sz="2000" dirty="0" err="1" smtClean="0">
                <a:latin typeface="Arial Narrow" pitchFamily="34" charset="0"/>
              </a:rPr>
              <a:t>Petrinovic</a:t>
            </a:r>
            <a:r>
              <a:rPr lang="es-CL" sz="2000" dirty="0" smtClean="0">
                <a:latin typeface="Arial Narrow" pitchFamily="34" charset="0"/>
              </a:rPr>
              <a:t> y </a:t>
            </a:r>
            <a:r>
              <a:rPr lang="es-CL" sz="2000" dirty="0" err="1" smtClean="0">
                <a:latin typeface="Arial Narrow" pitchFamily="34" charset="0"/>
              </a:rPr>
              <a:t>Cia</a:t>
            </a:r>
            <a:r>
              <a:rPr lang="es-CL" sz="2000" dirty="0" smtClean="0">
                <a:latin typeface="Arial Narrow" pitchFamily="34" charset="0"/>
              </a:rPr>
              <a:t>. Ltda.”.</a:t>
            </a:r>
            <a:endParaRPr lang="es-CL" sz="2000" dirty="0">
              <a:latin typeface="Arial Narrow"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logo fortuna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5555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0753"/>
            <a:ext cx="8229600" cy="922114"/>
          </a:xfrm>
        </p:spPr>
        <p:txBody>
          <a:bodyPr>
            <a:normAutofit fontScale="90000"/>
          </a:bodyPr>
          <a:lstStyle/>
          <a:p>
            <a:r>
              <a:rPr lang="es-CL" sz="2500" dirty="0" smtClean="0">
                <a:solidFill>
                  <a:prstClr val="black"/>
                </a:solidFill>
              </a:rPr>
              <a:t/>
            </a:r>
            <a:br>
              <a:rPr lang="es-CL" sz="2500" dirty="0" smtClean="0">
                <a:solidFill>
                  <a:prstClr val="black"/>
                </a:solidFill>
              </a:rPr>
            </a:br>
            <a:r>
              <a:rPr lang="es-CL" sz="2400" b="1" dirty="0" smtClean="0">
                <a:solidFill>
                  <a:prstClr val="black"/>
                </a:solidFill>
                <a:latin typeface="Arial Narrow" pitchFamily="34" charset="0"/>
              </a:rPr>
              <a:t>4</a:t>
            </a:r>
            <a:r>
              <a:rPr lang="es-CL" sz="2400" b="1" dirty="0">
                <a:solidFill>
                  <a:prstClr val="black"/>
                </a:solidFill>
                <a:latin typeface="Arial Narrow" pitchFamily="34" charset="0"/>
              </a:rPr>
              <a:t>.- Infracciones observadas en las actuaciones de evaluación y adjudicación.</a:t>
            </a:r>
            <a:r>
              <a:rPr lang="es-CL" sz="2500" dirty="0">
                <a:solidFill>
                  <a:prstClr val="black"/>
                </a:solidFill>
              </a:rPr>
              <a:t/>
            </a:r>
            <a:br>
              <a:rPr lang="es-CL" sz="2500" dirty="0">
                <a:solidFill>
                  <a:prstClr val="black"/>
                </a:solidFill>
              </a:rPr>
            </a:br>
            <a:endParaRPr lang="es-CL" dirty="0"/>
          </a:p>
        </p:txBody>
      </p:sp>
      <p:sp>
        <p:nvSpPr>
          <p:cNvPr id="3" name="2 Marcador de contenido"/>
          <p:cNvSpPr>
            <a:spLocks noGrp="1"/>
          </p:cNvSpPr>
          <p:nvPr>
            <p:ph idx="1"/>
          </p:nvPr>
        </p:nvSpPr>
        <p:spPr>
          <a:xfrm>
            <a:off x="467544" y="2060848"/>
            <a:ext cx="8229600" cy="3773016"/>
          </a:xfrm>
        </p:spPr>
        <p:txBody>
          <a:bodyPr>
            <a:normAutofit/>
          </a:bodyPr>
          <a:lstStyle/>
          <a:p>
            <a:pPr algn="just"/>
            <a:r>
              <a:rPr lang="es-CL" sz="2000" dirty="0" smtClean="0">
                <a:latin typeface="Arial Narrow" pitchFamily="34" charset="0"/>
              </a:rPr>
              <a:t>HALLAZGO 4: </a:t>
            </a:r>
            <a:r>
              <a:rPr lang="es-CL" sz="2000" u="sng" dirty="0" smtClean="0">
                <a:latin typeface="Arial Narrow" pitchFamily="34" charset="0"/>
              </a:rPr>
              <a:t>Adjudicación a favor de una oferta por un monto superior al monto máximo de la licitación contenido en las Bases Especiales o en la Ficha de Licitación</a:t>
            </a:r>
            <a:r>
              <a:rPr lang="es-CL" sz="2000" dirty="0" smtClean="0">
                <a:latin typeface="Arial Narrow" pitchFamily="34" charset="0"/>
              </a:rPr>
              <a:t>.</a:t>
            </a:r>
          </a:p>
          <a:p>
            <a:pPr algn="just"/>
            <a:endParaRPr lang="es-CL" sz="2000" dirty="0">
              <a:latin typeface="Arial Narrow" pitchFamily="34" charset="0"/>
            </a:endParaRPr>
          </a:p>
          <a:p>
            <a:pPr lvl="1" algn="just"/>
            <a:r>
              <a:rPr lang="es-CL" sz="2000" dirty="0" smtClean="0">
                <a:latin typeface="Arial Narrow" pitchFamily="34" charset="0"/>
              </a:rPr>
              <a:t>Proyecto “Pavimentación de Calles y Pasajes, Localidad de Baquedano (II Etapa). Año 2005.</a:t>
            </a:r>
          </a:p>
          <a:p>
            <a:pPr lvl="1" algn="just"/>
            <a:r>
              <a:rPr lang="es-CL" sz="2000" dirty="0" smtClean="0">
                <a:latin typeface="Arial Narrow" pitchFamily="34" charset="0"/>
              </a:rPr>
              <a:t>Proyecto “Extensión de Red Trifásica Baja Tensión y Alumbrado Público, Localidad de Sierra Gorda”. Año 2007.</a:t>
            </a:r>
          </a:p>
          <a:p>
            <a:pPr lvl="1" algn="just"/>
            <a:r>
              <a:rPr lang="es-CL" sz="2000" dirty="0" smtClean="0">
                <a:latin typeface="Arial Narrow" pitchFamily="34" charset="0"/>
              </a:rPr>
              <a:t>Proyecto “Construcción Piscina Recreativa, Localidad de Sierra Gorda”. Año 2009.</a:t>
            </a:r>
            <a:endParaRPr lang="es-CL" sz="2000" dirty="0">
              <a:latin typeface="Arial Narrow"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logo fortuna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259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24744"/>
            <a:ext cx="8229600" cy="850106"/>
          </a:xfrm>
        </p:spPr>
        <p:txBody>
          <a:bodyPr>
            <a:normAutofit fontScale="90000"/>
          </a:bodyPr>
          <a:lstStyle/>
          <a:p>
            <a:r>
              <a:rPr lang="es-CL" sz="2500" dirty="0" smtClean="0">
                <a:solidFill>
                  <a:prstClr val="black"/>
                </a:solidFill>
              </a:rPr>
              <a:t/>
            </a:r>
            <a:br>
              <a:rPr lang="es-CL" sz="2500" dirty="0" smtClean="0">
                <a:solidFill>
                  <a:prstClr val="black"/>
                </a:solidFill>
              </a:rPr>
            </a:br>
            <a:r>
              <a:rPr lang="es-CL" sz="2400" b="1" dirty="0" smtClean="0">
                <a:solidFill>
                  <a:prstClr val="black"/>
                </a:solidFill>
                <a:latin typeface="Arial Narrow" pitchFamily="34" charset="0"/>
              </a:rPr>
              <a:t>4.- Infracciones observadas en las actuaciones de evaluación y adjudicación.</a:t>
            </a:r>
            <a:r>
              <a:rPr lang="es-CL" sz="2500" dirty="0">
                <a:solidFill>
                  <a:prstClr val="black"/>
                </a:solidFill>
              </a:rPr>
              <a:t/>
            </a:r>
            <a:br>
              <a:rPr lang="es-CL" sz="2500" dirty="0">
                <a:solidFill>
                  <a:prstClr val="black"/>
                </a:solidFill>
              </a:rPr>
            </a:br>
            <a:endParaRPr lang="es-CL" dirty="0"/>
          </a:p>
        </p:txBody>
      </p:sp>
      <p:sp>
        <p:nvSpPr>
          <p:cNvPr id="3" name="2 Marcador de contenido"/>
          <p:cNvSpPr>
            <a:spLocks noGrp="1"/>
          </p:cNvSpPr>
          <p:nvPr>
            <p:ph idx="1"/>
          </p:nvPr>
        </p:nvSpPr>
        <p:spPr>
          <a:xfrm>
            <a:off x="457200" y="2204864"/>
            <a:ext cx="8229600" cy="3196952"/>
          </a:xfrm>
        </p:spPr>
        <p:txBody>
          <a:bodyPr>
            <a:normAutofit/>
          </a:bodyPr>
          <a:lstStyle/>
          <a:p>
            <a:pPr algn="just"/>
            <a:r>
              <a:rPr lang="es-CL" sz="2000" dirty="0" smtClean="0">
                <a:latin typeface="Arial Narrow" pitchFamily="34" charset="0"/>
              </a:rPr>
              <a:t>HALLAZGO 5: </a:t>
            </a:r>
            <a:r>
              <a:rPr lang="es-CL" sz="2000" u="sng" dirty="0" smtClean="0">
                <a:latin typeface="Arial Narrow" pitchFamily="34" charset="0"/>
              </a:rPr>
              <a:t>Adjudicación a una sociedad cuya razón social declarada es distinta de la real o vigente</a:t>
            </a:r>
            <a:r>
              <a:rPr lang="es-CL" sz="2000" dirty="0" smtClean="0">
                <a:latin typeface="Arial Narrow" pitchFamily="34" charset="0"/>
              </a:rPr>
              <a:t>.</a:t>
            </a:r>
          </a:p>
          <a:p>
            <a:pPr algn="just"/>
            <a:endParaRPr lang="es-CL" sz="2000" dirty="0">
              <a:latin typeface="Arial Narrow" pitchFamily="34" charset="0"/>
            </a:endParaRPr>
          </a:p>
          <a:p>
            <a:pPr lvl="1" algn="just"/>
            <a:r>
              <a:rPr lang="es-CL" sz="2000" dirty="0" smtClean="0">
                <a:latin typeface="Arial Narrow" pitchFamily="34" charset="0"/>
              </a:rPr>
              <a:t>Esta situación se observa en la licitación del proyecto “Habilitación de cancha de Fútbol, Localidad de Sierra Gorda”, adjudicada a la sociedad “</a:t>
            </a:r>
            <a:r>
              <a:rPr lang="es-CL" sz="2000" dirty="0" err="1" smtClean="0">
                <a:latin typeface="Arial Narrow" pitchFamily="34" charset="0"/>
              </a:rPr>
              <a:t>Sigifredo</a:t>
            </a:r>
            <a:r>
              <a:rPr lang="es-CL" sz="2000" dirty="0" smtClean="0">
                <a:latin typeface="Arial Narrow" pitchFamily="34" charset="0"/>
              </a:rPr>
              <a:t> Córdova Marín, EIRL” o “Servicios Atacama EIRL”, en circunstancias de que la verdadera razón social de la empresa es “</a:t>
            </a:r>
            <a:r>
              <a:rPr lang="es-CL" sz="2000" dirty="0" err="1" smtClean="0">
                <a:latin typeface="Arial Narrow" pitchFamily="34" charset="0"/>
              </a:rPr>
              <a:t>Sigifredo</a:t>
            </a:r>
            <a:r>
              <a:rPr lang="es-CL" sz="2000" dirty="0" smtClean="0">
                <a:latin typeface="Arial Narrow" pitchFamily="34" charset="0"/>
              </a:rPr>
              <a:t> Córdova Marín, Servicios y Construcción EIRL”. Esta falta de prolijidad se observa también en la suscripción del respectivo contrato, en las garantías y en las facturas.</a:t>
            </a:r>
            <a:endParaRPr lang="es-CL" sz="2000" dirty="0">
              <a:latin typeface="Arial Narrow"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logo fortuna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015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24744"/>
            <a:ext cx="8229600" cy="850106"/>
          </a:xfrm>
        </p:spPr>
        <p:txBody>
          <a:bodyPr>
            <a:normAutofit fontScale="90000"/>
          </a:bodyPr>
          <a:lstStyle/>
          <a:p>
            <a:r>
              <a:rPr lang="es-CL" sz="2500" dirty="0" smtClean="0">
                <a:solidFill>
                  <a:prstClr val="black"/>
                </a:solidFill>
              </a:rPr>
              <a:t/>
            </a:r>
            <a:br>
              <a:rPr lang="es-CL" sz="2500" dirty="0" smtClean="0">
                <a:solidFill>
                  <a:prstClr val="black"/>
                </a:solidFill>
              </a:rPr>
            </a:br>
            <a:r>
              <a:rPr lang="es-CL" sz="2400" b="1" dirty="0" smtClean="0">
                <a:solidFill>
                  <a:prstClr val="black"/>
                </a:solidFill>
                <a:latin typeface="Arial Narrow" pitchFamily="34" charset="0"/>
              </a:rPr>
              <a:t>4.- Infracciones observadas en las actuaciones de evaluación y adjudicación.</a:t>
            </a:r>
            <a:r>
              <a:rPr lang="es-CL" sz="2500" dirty="0">
                <a:solidFill>
                  <a:prstClr val="black"/>
                </a:solidFill>
              </a:rPr>
              <a:t/>
            </a:r>
            <a:br>
              <a:rPr lang="es-CL" sz="2500" dirty="0">
                <a:solidFill>
                  <a:prstClr val="black"/>
                </a:solidFill>
              </a:rPr>
            </a:br>
            <a:endParaRPr lang="es-CL" dirty="0"/>
          </a:p>
        </p:txBody>
      </p:sp>
      <p:sp>
        <p:nvSpPr>
          <p:cNvPr id="3" name="2 Marcador de contenido"/>
          <p:cNvSpPr>
            <a:spLocks noGrp="1"/>
          </p:cNvSpPr>
          <p:nvPr>
            <p:ph idx="1"/>
          </p:nvPr>
        </p:nvSpPr>
        <p:spPr>
          <a:xfrm>
            <a:off x="457200" y="2204864"/>
            <a:ext cx="8229600" cy="3196952"/>
          </a:xfrm>
        </p:spPr>
        <p:txBody>
          <a:bodyPr>
            <a:normAutofit lnSpcReduction="10000"/>
          </a:bodyPr>
          <a:lstStyle/>
          <a:p>
            <a:pPr algn="just"/>
            <a:r>
              <a:rPr lang="es-CL" sz="2000" dirty="0" smtClean="0">
                <a:latin typeface="Arial Narrow" pitchFamily="34" charset="0"/>
              </a:rPr>
              <a:t>HALLAZGO 6: </a:t>
            </a:r>
            <a:r>
              <a:rPr lang="es-CL" sz="2000" u="sng" dirty="0" smtClean="0">
                <a:latin typeface="Arial Narrow" pitchFamily="34" charset="0"/>
              </a:rPr>
              <a:t>Suscripción de un contrato administrativo, luego de una licitación en la cual la “Experiencia del Oferente” era uno de los criterios de evaluación, con una contraparte que no acredita fehacientemente la referida experiencia</a:t>
            </a:r>
            <a:r>
              <a:rPr lang="es-CL" sz="2000" dirty="0" smtClean="0">
                <a:latin typeface="Arial Narrow" pitchFamily="34" charset="0"/>
              </a:rPr>
              <a:t>.</a:t>
            </a:r>
          </a:p>
          <a:p>
            <a:pPr lvl="1" algn="just"/>
            <a:r>
              <a:rPr lang="es-CL" sz="1600" dirty="0" smtClean="0">
                <a:latin typeface="Arial Narrow" pitchFamily="34" charset="0"/>
              </a:rPr>
              <a:t>Proyecto “Construcción de Piscina Recreativa Sierra Gorda” se adjudicó a la empresa “CHC Construcción y Servicios, EIRL”, representada legalmente por Claudio Herrera Cabezas. En esta licitación la “Experiencia de los Oferentes” tenía asignada una ponderación de 40%.. No obstante ello:</a:t>
            </a:r>
          </a:p>
          <a:p>
            <a:pPr lvl="2" algn="just"/>
            <a:r>
              <a:rPr lang="es-CL" sz="1200" dirty="0" smtClean="0">
                <a:latin typeface="Arial Narrow" pitchFamily="34" charset="0"/>
              </a:rPr>
              <a:t>1° Las bases de la licitación fueron publicadas el 25.01.2008. y la fecha de recepción de las ofertas era el 19.02.2008; empero, la sociedad se constituyó el 07.09.2007., el extracto de la escritura se publicó el 10.10.2007. e inició actividades ante el SII el 30.10.2007, es decir, 3 meses antes de la licitación.</a:t>
            </a:r>
          </a:p>
          <a:p>
            <a:pPr lvl="2" algn="just"/>
            <a:r>
              <a:rPr lang="es-CL" sz="1200" dirty="0" smtClean="0">
                <a:latin typeface="Arial Narrow" pitchFamily="34" charset="0"/>
              </a:rPr>
              <a:t>2° Si bien el arquitecto Claudio Herrera Cabezas posee varios años de experiencia, no se evidencia que haya iniciado actividades ante el SII en el rubro respectivo a la obra contratada.</a:t>
            </a:r>
          </a:p>
          <a:p>
            <a:pPr lvl="2" algn="just"/>
            <a:r>
              <a:rPr lang="es-CL" sz="1200" dirty="0" smtClean="0">
                <a:latin typeface="Arial Narrow" pitchFamily="34" charset="0"/>
              </a:rPr>
              <a:t>3°Para verificar la experiencia requerida la Comisión Técnica Evaluadora consideró, aparentemente como único antecedente, una obra que en paralelo estaba ejecutando para la propia Municipalidad.</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logo fortuna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3841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0753"/>
            <a:ext cx="8229600" cy="850106"/>
          </a:xfrm>
        </p:spPr>
        <p:txBody>
          <a:bodyPr>
            <a:normAutofit fontScale="90000"/>
          </a:bodyPr>
          <a:lstStyle/>
          <a:p>
            <a:pPr lvl="0">
              <a:spcBef>
                <a:spcPct val="20000"/>
              </a:spcBef>
            </a:pPr>
            <a:r>
              <a:rPr lang="es-CL" sz="2800" dirty="0" smtClean="0">
                <a:solidFill>
                  <a:prstClr val="black"/>
                </a:solidFill>
                <a:ea typeface="+mn-ea"/>
                <a:cs typeface="+mn-cs"/>
              </a:rPr>
              <a:t/>
            </a:r>
            <a:br>
              <a:rPr lang="es-CL" sz="2800" dirty="0" smtClean="0">
                <a:solidFill>
                  <a:prstClr val="black"/>
                </a:solidFill>
                <a:ea typeface="+mn-ea"/>
                <a:cs typeface="+mn-cs"/>
              </a:rPr>
            </a:br>
            <a:r>
              <a:rPr lang="es-CL" sz="2400" b="1" dirty="0" smtClean="0">
                <a:solidFill>
                  <a:prstClr val="black"/>
                </a:solidFill>
                <a:latin typeface="Arial Narrow" pitchFamily="34" charset="0"/>
                <a:ea typeface="+mn-ea"/>
                <a:cs typeface="+mn-cs"/>
              </a:rPr>
              <a:t>5.- Infracciones en actuaciones posteriores.</a:t>
            </a:r>
            <a:r>
              <a:rPr lang="es-CL" sz="2800" dirty="0">
                <a:solidFill>
                  <a:prstClr val="black"/>
                </a:solidFill>
                <a:ea typeface="+mn-ea"/>
                <a:cs typeface="+mn-cs"/>
              </a:rPr>
              <a:t/>
            </a:r>
            <a:br>
              <a:rPr lang="es-CL" sz="2800" dirty="0">
                <a:solidFill>
                  <a:prstClr val="black"/>
                </a:solidFill>
                <a:ea typeface="+mn-ea"/>
                <a:cs typeface="+mn-cs"/>
              </a:rPr>
            </a:br>
            <a:endParaRPr lang="es-CL" dirty="0"/>
          </a:p>
        </p:txBody>
      </p:sp>
      <p:sp>
        <p:nvSpPr>
          <p:cNvPr id="3" name="2 Marcador de contenido"/>
          <p:cNvSpPr>
            <a:spLocks noGrp="1"/>
          </p:cNvSpPr>
          <p:nvPr>
            <p:ph idx="1"/>
          </p:nvPr>
        </p:nvSpPr>
        <p:spPr>
          <a:xfrm>
            <a:off x="467544" y="1700808"/>
            <a:ext cx="8229600" cy="3917032"/>
          </a:xfrm>
        </p:spPr>
        <p:txBody>
          <a:bodyPr>
            <a:normAutofit/>
          </a:bodyPr>
          <a:lstStyle/>
          <a:p>
            <a:pPr algn="just"/>
            <a:r>
              <a:rPr lang="es-CL" sz="2000" dirty="0" smtClean="0">
                <a:latin typeface="Arial Narrow" pitchFamily="34" charset="0"/>
              </a:rPr>
              <a:t>HALLAZGO 1: </a:t>
            </a:r>
            <a:r>
              <a:rPr lang="es-CL" sz="2000" u="sng" dirty="0" smtClean="0">
                <a:latin typeface="Arial Narrow" pitchFamily="34" charset="0"/>
              </a:rPr>
              <a:t>Omisión de informar contrataciones directas al portal Chile Compra</a:t>
            </a:r>
            <a:r>
              <a:rPr lang="es-CL" sz="2000" dirty="0" smtClean="0">
                <a:latin typeface="Arial Narrow" pitchFamily="34" charset="0"/>
              </a:rPr>
              <a:t>. Esta obligación se contempla en el Artículo 50 del Reglamento de la Ley de Compras Públicas.</a:t>
            </a:r>
          </a:p>
          <a:p>
            <a:pPr algn="just"/>
            <a:endParaRPr lang="es-CL" sz="2000" dirty="0">
              <a:latin typeface="Arial Narrow" pitchFamily="34" charset="0"/>
            </a:endParaRPr>
          </a:p>
          <a:p>
            <a:pPr lvl="1" algn="just"/>
            <a:r>
              <a:rPr lang="es-CL" sz="2000" dirty="0" smtClean="0">
                <a:latin typeface="Arial Narrow" pitchFamily="34" charset="0"/>
              </a:rPr>
              <a:t>Decreto Exento 921/2005, que aprueba contrato directo con René Romero Ramírez para la “Construcción e Implementación de Cultivos Hidropónicos, Localidad de Baquedano”.</a:t>
            </a:r>
          </a:p>
          <a:p>
            <a:pPr lvl="1" algn="just"/>
            <a:r>
              <a:rPr lang="es-CL" sz="2000" dirty="0" smtClean="0">
                <a:latin typeface="Arial Narrow" pitchFamily="34" charset="0"/>
              </a:rPr>
              <a:t>Decreto con Toma de Conocimiento 10/2007, que aprueba contrato directo con la empresa “Pavimentos Norte Ltda.” para la “Pavimentación de Antepuerto, Explanada, Juzgado y Obras Anexas”.</a:t>
            </a:r>
          </a:p>
          <a:p>
            <a:pPr lvl="1" algn="just"/>
            <a:r>
              <a:rPr lang="es-CL" sz="2000" dirty="0" smtClean="0">
                <a:latin typeface="Arial Narrow" pitchFamily="34" charset="0"/>
              </a:rPr>
              <a:t>En general, las “mayores obras” aprobadas mediante </a:t>
            </a:r>
            <a:r>
              <a:rPr lang="es-CL" sz="2000" dirty="0" err="1" smtClean="0">
                <a:latin typeface="Arial Narrow" pitchFamily="34" charset="0"/>
              </a:rPr>
              <a:t>Addendums</a:t>
            </a:r>
            <a:r>
              <a:rPr lang="es-CL" sz="2000" dirty="0" smtClean="0">
                <a:latin typeface="Arial Narrow" pitchFamily="34" charset="0"/>
              </a:rPr>
              <a:t> a contratos.</a:t>
            </a:r>
            <a:endParaRPr lang="es-CL" sz="2000" dirty="0">
              <a:latin typeface="Arial Narrow"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logo fortuna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4529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0753"/>
            <a:ext cx="8229600" cy="922114"/>
          </a:xfrm>
        </p:spPr>
        <p:txBody>
          <a:bodyPr>
            <a:normAutofit fontScale="90000"/>
          </a:bodyPr>
          <a:lstStyle/>
          <a:p>
            <a:pPr lvl="0">
              <a:spcBef>
                <a:spcPct val="20000"/>
              </a:spcBef>
            </a:pPr>
            <a:r>
              <a:rPr lang="es-CL" sz="2800" dirty="0" smtClean="0">
                <a:solidFill>
                  <a:prstClr val="black"/>
                </a:solidFill>
                <a:ea typeface="+mn-ea"/>
                <a:cs typeface="+mn-cs"/>
              </a:rPr>
              <a:t/>
            </a:r>
            <a:br>
              <a:rPr lang="es-CL" sz="2800" dirty="0" smtClean="0">
                <a:solidFill>
                  <a:prstClr val="black"/>
                </a:solidFill>
                <a:ea typeface="+mn-ea"/>
                <a:cs typeface="+mn-cs"/>
              </a:rPr>
            </a:br>
            <a:r>
              <a:rPr lang="es-CL" sz="2400" b="1" dirty="0" smtClean="0">
                <a:solidFill>
                  <a:prstClr val="black"/>
                </a:solidFill>
                <a:latin typeface="Arial Narrow" pitchFamily="34" charset="0"/>
                <a:ea typeface="+mn-ea"/>
                <a:cs typeface="+mn-cs"/>
              </a:rPr>
              <a:t>5</a:t>
            </a:r>
            <a:r>
              <a:rPr lang="es-CL" sz="2400" b="1" dirty="0">
                <a:solidFill>
                  <a:prstClr val="black"/>
                </a:solidFill>
                <a:latin typeface="Arial Narrow" pitchFamily="34" charset="0"/>
                <a:ea typeface="+mn-ea"/>
                <a:cs typeface="+mn-cs"/>
              </a:rPr>
              <a:t>.- Infracciones en actuaciones posteriores.</a:t>
            </a:r>
            <a:r>
              <a:rPr lang="es-CL" sz="2800" dirty="0">
                <a:solidFill>
                  <a:prstClr val="black"/>
                </a:solidFill>
                <a:ea typeface="+mn-ea"/>
                <a:cs typeface="+mn-cs"/>
              </a:rPr>
              <a:t/>
            </a:r>
            <a:br>
              <a:rPr lang="es-CL" sz="2800" dirty="0">
                <a:solidFill>
                  <a:prstClr val="black"/>
                </a:solidFill>
                <a:ea typeface="+mn-ea"/>
                <a:cs typeface="+mn-cs"/>
              </a:rPr>
            </a:br>
            <a:endParaRPr lang="es-CL" dirty="0"/>
          </a:p>
        </p:txBody>
      </p:sp>
      <p:sp>
        <p:nvSpPr>
          <p:cNvPr id="3" name="2 Marcador de contenido"/>
          <p:cNvSpPr>
            <a:spLocks noGrp="1"/>
          </p:cNvSpPr>
          <p:nvPr>
            <p:ph idx="1"/>
          </p:nvPr>
        </p:nvSpPr>
        <p:spPr>
          <a:xfrm>
            <a:off x="457200" y="1988840"/>
            <a:ext cx="8229600" cy="2908920"/>
          </a:xfrm>
        </p:spPr>
        <p:txBody>
          <a:bodyPr>
            <a:normAutofit/>
          </a:bodyPr>
          <a:lstStyle/>
          <a:p>
            <a:pPr algn="just"/>
            <a:r>
              <a:rPr lang="es-CL" sz="2000" dirty="0" smtClean="0">
                <a:latin typeface="Arial Narrow" pitchFamily="34" charset="0"/>
              </a:rPr>
              <a:t>HALLAZGO 2: </a:t>
            </a:r>
            <a:r>
              <a:rPr lang="es-CL" sz="2000" u="sng" dirty="0" smtClean="0">
                <a:latin typeface="Arial Narrow" pitchFamily="34" charset="0"/>
              </a:rPr>
              <a:t>Omisión de informar al Concejo las adjudicaciones de licitaciones y la aprobación de contratos directos en la sesión ordinaria inmediatamente posterior</a:t>
            </a:r>
            <a:r>
              <a:rPr lang="es-CL" sz="2000" dirty="0" smtClean="0">
                <a:latin typeface="Arial Narrow" pitchFamily="34" charset="0"/>
              </a:rPr>
              <a:t>.</a:t>
            </a:r>
          </a:p>
          <a:p>
            <a:pPr algn="just"/>
            <a:endParaRPr lang="es-CL" sz="2000" dirty="0">
              <a:latin typeface="Arial Narrow" pitchFamily="34" charset="0"/>
            </a:endParaRPr>
          </a:p>
          <a:p>
            <a:pPr lvl="1" algn="just"/>
            <a:r>
              <a:rPr lang="es-CL" sz="2000" dirty="0" smtClean="0">
                <a:latin typeface="Arial Narrow" pitchFamily="34" charset="0"/>
              </a:rPr>
              <a:t>Proyecto “Construcción de 33 Viviendas.</a:t>
            </a:r>
          </a:p>
          <a:p>
            <a:pPr lvl="1" algn="just"/>
            <a:r>
              <a:rPr lang="es-CL" sz="2000" dirty="0" smtClean="0">
                <a:latin typeface="Arial Narrow" pitchFamily="34" charset="0"/>
              </a:rPr>
              <a:t>Proyecto “Construcción de Piscina, Localidad de Sierra Gorda”.</a:t>
            </a:r>
          </a:p>
          <a:p>
            <a:pPr lvl="1" algn="just"/>
            <a:r>
              <a:rPr lang="es-CL" sz="2000" dirty="0" smtClean="0">
                <a:latin typeface="Arial Narrow" pitchFamily="34" charset="0"/>
              </a:rPr>
              <a:t>Proyecto “Mejoramiento de Plaza Baquedano”.</a:t>
            </a:r>
            <a:endParaRPr lang="es-CL" sz="2000" dirty="0">
              <a:latin typeface="Arial Narrow"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logo fortuna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9417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0753"/>
            <a:ext cx="8229600" cy="922114"/>
          </a:xfrm>
        </p:spPr>
        <p:txBody>
          <a:bodyPr>
            <a:normAutofit fontScale="90000"/>
          </a:bodyPr>
          <a:lstStyle/>
          <a:p>
            <a:pPr lvl="0">
              <a:spcBef>
                <a:spcPct val="20000"/>
              </a:spcBef>
            </a:pPr>
            <a:r>
              <a:rPr lang="es-CL" sz="2800" dirty="0" smtClean="0">
                <a:solidFill>
                  <a:prstClr val="black"/>
                </a:solidFill>
                <a:ea typeface="+mn-ea"/>
                <a:cs typeface="+mn-cs"/>
              </a:rPr>
              <a:t/>
            </a:r>
            <a:br>
              <a:rPr lang="es-CL" sz="2800" dirty="0" smtClean="0">
                <a:solidFill>
                  <a:prstClr val="black"/>
                </a:solidFill>
                <a:ea typeface="+mn-ea"/>
                <a:cs typeface="+mn-cs"/>
              </a:rPr>
            </a:br>
            <a:r>
              <a:rPr lang="es-CL" sz="2800" u="sng" dirty="0" smtClean="0">
                <a:solidFill>
                  <a:prstClr val="black"/>
                </a:solidFill>
                <a:ea typeface="+mn-ea"/>
                <a:cs typeface="+mn-cs"/>
              </a:rPr>
              <a:t>Otras Observaciones</a:t>
            </a:r>
            <a:r>
              <a:rPr lang="es-CL" sz="2800" dirty="0">
                <a:solidFill>
                  <a:prstClr val="black"/>
                </a:solidFill>
                <a:ea typeface="+mn-ea"/>
                <a:cs typeface="+mn-cs"/>
              </a:rPr>
              <a:t/>
            </a:r>
            <a:br>
              <a:rPr lang="es-CL" sz="2800" dirty="0">
                <a:solidFill>
                  <a:prstClr val="black"/>
                </a:solidFill>
                <a:ea typeface="+mn-ea"/>
                <a:cs typeface="+mn-cs"/>
              </a:rPr>
            </a:br>
            <a:endParaRPr lang="es-CL" dirty="0"/>
          </a:p>
        </p:txBody>
      </p:sp>
      <p:sp>
        <p:nvSpPr>
          <p:cNvPr id="3" name="2 Marcador de contenido"/>
          <p:cNvSpPr>
            <a:spLocks noGrp="1"/>
          </p:cNvSpPr>
          <p:nvPr>
            <p:ph idx="1"/>
          </p:nvPr>
        </p:nvSpPr>
        <p:spPr>
          <a:xfrm>
            <a:off x="457200" y="1988840"/>
            <a:ext cx="8229600" cy="2908920"/>
          </a:xfrm>
        </p:spPr>
        <p:txBody>
          <a:bodyPr>
            <a:normAutofit/>
          </a:bodyPr>
          <a:lstStyle/>
          <a:p>
            <a:pPr marL="0" indent="0" algn="just">
              <a:buNone/>
            </a:pPr>
            <a:r>
              <a:rPr lang="es-CL" sz="2000" dirty="0" smtClean="0">
                <a:latin typeface="Arial Narrow" pitchFamily="34" charset="0"/>
              </a:rPr>
              <a:t>1)  Omisión de cobro de Multas por atraso. “Construcción de Piscina Recreativa, Localidad de Baquedano”.</a:t>
            </a:r>
          </a:p>
          <a:p>
            <a:pPr marL="0" indent="0" algn="just">
              <a:buNone/>
            </a:pPr>
            <a:endParaRPr lang="es-CL" sz="2000" dirty="0" smtClean="0">
              <a:latin typeface="Arial Narrow" pitchFamily="34" charset="0"/>
            </a:endParaRPr>
          </a:p>
          <a:p>
            <a:pPr marL="0" indent="0" algn="just">
              <a:buNone/>
            </a:pPr>
            <a:r>
              <a:rPr lang="es-CL" sz="2000" dirty="0" smtClean="0">
                <a:latin typeface="Arial Narrow" pitchFamily="34" charset="0"/>
              </a:rPr>
              <a:t>2)   Falta de Acta de Recepción en proyectos varios.</a:t>
            </a:r>
          </a:p>
          <a:p>
            <a:pPr marL="0" indent="0" algn="just">
              <a:buNone/>
            </a:pPr>
            <a:endParaRPr lang="es-CL" sz="2000" dirty="0" smtClean="0">
              <a:latin typeface="Arial Narrow" pitchFamily="34" charset="0"/>
            </a:endParaRPr>
          </a:p>
          <a:p>
            <a:pPr marL="0" indent="0" algn="just">
              <a:buNone/>
            </a:pPr>
            <a:r>
              <a:rPr lang="es-CL" sz="2000" dirty="0" smtClean="0">
                <a:latin typeface="Arial Narrow" pitchFamily="34" charset="0"/>
              </a:rPr>
              <a:t>3)   Mal uso de los fondos de Patentes Mineras.</a:t>
            </a:r>
          </a:p>
          <a:p>
            <a:pPr marL="0" indent="0" algn="just">
              <a:buNone/>
            </a:pPr>
            <a:endParaRPr lang="es-CL" sz="2000" dirty="0" smtClean="0">
              <a:latin typeface="Arial Narrow" pitchFamily="34" charset="0"/>
            </a:endParaRPr>
          </a:p>
          <a:p>
            <a:pPr marL="0" indent="0" algn="just">
              <a:buNone/>
            </a:pPr>
            <a:r>
              <a:rPr lang="es-CL" sz="2000" dirty="0" smtClean="0">
                <a:latin typeface="Arial Narrow" pitchFamily="34" charset="0"/>
              </a:rPr>
              <a:t>4)   Falta de criterios objetivos con arreglo a los cuales se efectuará la adjudicación.  </a:t>
            </a:r>
            <a:endParaRPr lang="es-CL" sz="2000" dirty="0">
              <a:latin typeface="Arial Narrow"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8985"/>
          <a:stretch/>
        </p:blipFill>
        <p:spPr bwMode="auto">
          <a:xfrm>
            <a:off x="0" y="1"/>
            <a:ext cx="9144000" cy="9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descr="logo fortunat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6405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b="17021"/>
          <a:stretch>
            <a:fillRect/>
          </a:stretch>
        </p:blipFill>
        <p:spPr bwMode="auto">
          <a:xfrm>
            <a:off x="0" y="0"/>
            <a:ext cx="9144000" cy="1052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179512" y="1341438"/>
            <a:ext cx="8856984" cy="4464050"/>
          </a:xfrm>
        </p:spPr>
        <p:txBody>
          <a:bodyPr/>
          <a:lstStyle/>
          <a:p>
            <a:pPr algn="l" eaLnBrk="1" hangingPunct="1">
              <a:defRPr/>
            </a:pPr>
            <a:r>
              <a:rPr lang="es-CL" sz="2400" u="sng" dirty="0" smtClean="0"/>
              <a:t/>
            </a:r>
            <a:br>
              <a:rPr lang="es-CL" sz="2400" u="sng" dirty="0" smtClean="0"/>
            </a:br>
            <a:r>
              <a:rPr lang="es-CL" sz="2400" u="sng" dirty="0" smtClean="0"/>
              <a:t/>
            </a:r>
            <a:br>
              <a:rPr lang="es-CL" sz="2400" u="sng" dirty="0" smtClean="0"/>
            </a:br>
            <a:r>
              <a:rPr lang="es-CL" sz="2400" u="sng" dirty="0" smtClean="0"/>
              <a:t/>
            </a:r>
            <a:br>
              <a:rPr lang="es-CL" sz="2400" u="sng" dirty="0" smtClean="0"/>
            </a:br>
            <a:r>
              <a:rPr lang="es-CL" sz="2400" u="sng" dirty="0" smtClean="0"/>
              <a:t/>
            </a:r>
            <a:br>
              <a:rPr lang="es-CL" sz="2400" u="sng" dirty="0" smtClean="0"/>
            </a:br>
            <a:r>
              <a:rPr lang="es-CL" sz="2200" b="1" u="sng" dirty="0" smtClean="0">
                <a:solidFill>
                  <a:schemeClr val="tx1"/>
                </a:solidFill>
                <a:latin typeface="Arial Narrow" pitchFamily="34" charset="0"/>
              </a:rPr>
              <a:t>Objetivos Específicos (Años 2005 a Julio 2009)</a:t>
            </a:r>
            <a:r>
              <a:rPr lang="es-CL" sz="2200" u="sng" dirty="0" smtClean="0">
                <a:solidFill>
                  <a:schemeClr val="tx1"/>
                </a:solidFill>
                <a:latin typeface="Arial Narrow" pitchFamily="34" charset="0"/>
              </a:rPr>
              <a:t/>
            </a:r>
            <a:br>
              <a:rPr lang="es-CL" sz="2200" u="sng" dirty="0" smtClean="0">
                <a:solidFill>
                  <a:schemeClr val="tx1"/>
                </a:solidFill>
                <a:latin typeface="Arial Narrow" pitchFamily="34" charset="0"/>
              </a:rPr>
            </a:br>
            <a:r>
              <a:rPr lang="es-CL" sz="2200" u="sng" dirty="0" smtClean="0">
                <a:solidFill>
                  <a:schemeClr val="accent6">
                    <a:lumMod val="75000"/>
                  </a:schemeClr>
                </a:solidFill>
                <a:latin typeface="Arial Narrow" pitchFamily="34" charset="0"/>
              </a:rPr>
              <a:t/>
            </a:r>
            <a:br>
              <a:rPr lang="es-CL" sz="2200" u="sng" dirty="0" smtClean="0">
                <a:solidFill>
                  <a:schemeClr val="accent6">
                    <a:lumMod val="75000"/>
                  </a:schemeClr>
                </a:solidFill>
                <a:latin typeface="Arial Narrow" pitchFamily="34" charset="0"/>
              </a:rPr>
            </a:br>
            <a:r>
              <a:rPr lang="es-CL" sz="2200" dirty="0" smtClean="0">
                <a:solidFill>
                  <a:schemeClr val="tx1"/>
                </a:solidFill>
                <a:latin typeface="Arial Narrow" pitchFamily="34" charset="0"/>
              </a:rPr>
              <a:t>a) Evaluación de los Estados Financieros.</a:t>
            </a:r>
            <a:br>
              <a:rPr lang="es-CL" sz="2200" dirty="0" smtClean="0">
                <a:solidFill>
                  <a:schemeClr val="tx1"/>
                </a:solidFill>
                <a:latin typeface="Arial Narrow" pitchFamily="34" charset="0"/>
              </a:rPr>
            </a:br>
            <a:r>
              <a:rPr lang="es-CL" sz="2200" dirty="0" smtClean="0">
                <a:solidFill>
                  <a:schemeClr val="tx1"/>
                </a:solidFill>
                <a:latin typeface="Arial Narrow" pitchFamily="34" charset="0"/>
              </a:rPr>
              <a:t>b) Evaluación del cumplimiento de la normativa que regula las compras </a:t>
            </a:r>
            <a:r>
              <a:rPr lang="es-CL" sz="2200" dirty="0">
                <a:solidFill>
                  <a:schemeClr val="tx1"/>
                </a:solidFill>
                <a:latin typeface="Arial Narrow" pitchFamily="34" charset="0"/>
              </a:rPr>
              <a:t>p</a:t>
            </a:r>
            <a:r>
              <a:rPr lang="es-CL" sz="2200" dirty="0" smtClean="0">
                <a:solidFill>
                  <a:schemeClr val="tx1"/>
                </a:solidFill>
                <a:latin typeface="Arial Narrow" pitchFamily="34" charset="0"/>
              </a:rPr>
              <a:t>úblicas.</a:t>
            </a:r>
            <a:br>
              <a:rPr lang="es-CL" sz="2200" dirty="0" smtClean="0">
                <a:solidFill>
                  <a:schemeClr val="tx1"/>
                </a:solidFill>
                <a:latin typeface="Arial Narrow" pitchFamily="34" charset="0"/>
              </a:rPr>
            </a:br>
            <a:r>
              <a:rPr lang="es-CL" sz="2200" dirty="0" smtClean="0">
                <a:solidFill>
                  <a:schemeClr val="tx1"/>
                </a:solidFill>
                <a:latin typeface="Arial Narrow" pitchFamily="34" charset="0"/>
              </a:rPr>
              <a:t>d) Evaluación del cumplimiento de Controles Internos, Administrativos - Financieros.</a:t>
            </a:r>
            <a:br>
              <a:rPr lang="es-CL" sz="2200" dirty="0" smtClean="0">
                <a:solidFill>
                  <a:schemeClr val="tx1"/>
                </a:solidFill>
                <a:latin typeface="Arial Narrow" pitchFamily="34" charset="0"/>
              </a:rPr>
            </a:br>
            <a:r>
              <a:rPr lang="es-CL" sz="2200" dirty="0" smtClean="0">
                <a:solidFill>
                  <a:schemeClr val="tx1"/>
                </a:solidFill>
                <a:latin typeface="Arial Narrow" pitchFamily="34" charset="0"/>
              </a:rPr>
              <a:t>f)  Evaluación coincidencia Obras Contratadas y Obras de Inversión Ejecutadas.</a:t>
            </a:r>
            <a:br>
              <a:rPr lang="es-CL" sz="2200" dirty="0" smtClean="0">
                <a:solidFill>
                  <a:schemeClr val="tx1"/>
                </a:solidFill>
                <a:latin typeface="Arial Narrow" pitchFamily="34" charset="0"/>
              </a:rPr>
            </a:br>
            <a:r>
              <a:rPr lang="es-CL" sz="2200" dirty="0" smtClean="0">
                <a:solidFill>
                  <a:schemeClr val="tx1"/>
                </a:solidFill>
                <a:latin typeface="Arial Narrow" pitchFamily="34" charset="0"/>
              </a:rPr>
              <a:t>g) Identificación de los Riesgos asociados a cada etapa del  </a:t>
            </a:r>
            <a:r>
              <a:rPr lang="es-CL" sz="2200" dirty="0" err="1" smtClean="0">
                <a:solidFill>
                  <a:schemeClr val="tx1"/>
                </a:solidFill>
                <a:latin typeface="Arial Narrow" pitchFamily="34" charset="0"/>
              </a:rPr>
              <a:t>Item</a:t>
            </a:r>
            <a:r>
              <a:rPr lang="es-CL" sz="2200" dirty="0">
                <a:solidFill>
                  <a:schemeClr val="tx1"/>
                </a:solidFill>
                <a:latin typeface="Arial Narrow" pitchFamily="34" charset="0"/>
              </a:rPr>
              <a:t> </a:t>
            </a:r>
            <a:r>
              <a:rPr lang="es-CL" sz="2200" dirty="0" smtClean="0">
                <a:solidFill>
                  <a:schemeClr val="tx1"/>
                </a:solidFill>
                <a:latin typeface="Arial Narrow" pitchFamily="34" charset="0"/>
              </a:rPr>
              <a:t>31 (Inversión).</a:t>
            </a:r>
            <a:br>
              <a:rPr lang="es-CL" sz="2200" dirty="0" smtClean="0">
                <a:solidFill>
                  <a:schemeClr val="tx1"/>
                </a:solidFill>
                <a:latin typeface="Arial Narrow" pitchFamily="34" charset="0"/>
              </a:rPr>
            </a:br>
            <a:r>
              <a:rPr lang="es-CL" sz="2200" dirty="0" smtClean="0">
                <a:solidFill>
                  <a:schemeClr val="tx1"/>
                </a:solidFill>
                <a:latin typeface="Arial Narrow" pitchFamily="34" charset="0"/>
              </a:rPr>
              <a:t>h) Proposición de Controles para mitigar Riesgos asociados al </a:t>
            </a:r>
            <a:r>
              <a:rPr lang="es-CL" sz="2200" dirty="0" err="1" smtClean="0">
                <a:solidFill>
                  <a:schemeClr val="tx1"/>
                </a:solidFill>
                <a:latin typeface="Arial Narrow" pitchFamily="34" charset="0"/>
              </a:rPr>
              <a:t>Item</a:t>
            </a:r>
            <a:r>
              <a:rPr lang="es-CL" sz="2200" dirty="0" smtClean="0">
                <a:solidFill>
                  <a:schemeClr val="tx1"/>
                </a:solidFill>
                <a:latin typeface="Arial Narrow" pitchFamily="34" charset="0"/>
              </a:rPr>
              <a:t> 31 (Inversión).</a:t>
            </a:r>
            <a:br>
              <a:rPr lang="es-CL" sz="2200" dirty="0" smtClean="0">
                <a:solidFill>
                  <a:schemeClr val="tx1"/>
                </a:solidFill>
                <a:latin typeface="Arial Narrow" pitchFamily="34" charset="0"/>
              </a:rPr>
            </a:br>
            <a:r>
              <a:rPr lang="es-CL" sz="3200" u="sng" dirty="0" smtClean="0">
                <a:solidFill>
                  <a:schemeClr val="accent6">
                    <a:lumMod val="75000"/>
                  </a:schemeClr>
                </a:solidFill>
              </a:rPr>
              <a:t/>
            </a:r>
            <a:br>
              <a:rPr lang="es-CL" sz="3200" u="sng" dirty="0" smtClean="0">
                <a:solidFill>
                  <a:schemeClr val="accent6">
                    <a:lumMod val="75000"/>
                  </a:schemeClr>
                </a:solidFill>
              </a:rPr>
            </a:br>
            <a:r>
              <a:rPr lang="es-CL" sz="3200" u="sng" dirty="0" smtClean="0"/>
              <a:t/>
            </a:r>
            <a:br>
              <a:rPr lang="es-CL" sz="3200" u="sng" dirty="0" smtClean="0"/>
            </a:br>
            <a:r>
              <a:rPr lang="es-CL" sz="3200" u="sng" dirty="0" smtClean="0"/>
              <a:t/>
            </a:r>
            <a:br>
              <a:rPr lang="es-CL" sz="3200" u="sng" dirty="0" smtClean="0"/>
            </a:br>
            <a:r>
              <a:rPr lang="es-CL" sz="3200" u="sng" dirty="0" smtClean="0"/>
              <a:t/>
            </a:r>
            <a:br>
              <a:rPr lang="es-CL" sz="3200" u="sng" dirty="0" smtClean="0"/>
            </a:br>
            <a:endParaRPr lang="es-CL" sz="3200" u="sng" dirty="0" smtClean="0"/>
          </a:p>
        </p:txBody>
      </p:sp>
      <p:sp>
        <p:nvSpPr>
          <p:cNvPr id="6" name="Text Box 4"/>
          <p:cNvSpPr txBox="1">
            <a:spLocks noChangeArrowheads="1"/>
          </p:cNvSpPr>
          <p:nvPr/>
        </p:nvSpPr>
        <p:spPr bwMode="auto">
          <a:xfrm>
            <a:off x="2339975" y="188913"/>
            <a:ext cx="680402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pPr>
            <a:r>
              <a:rPr lang="es-ES" sz="1800" dirty="0">
                <a:solidFill>
                  <a:srgbClr val="FFFFFF"/>
                </a:solidFill>
                <a:latin typeface="Arial Narrow" pitchFamily="34" charset="0"/>
              </a:rPr>
              <a:t> </a:t>
            </a:r>
            <a:r>
              <a:rPr lang="es-ES" sz="1800" dirty="0" smtClean="0">
                <a:solidFill>
                  <a:srgbClr val="FFFFFF"/>
                </a:solidFill>
                <a:latin typeface="Arial Narrow" pitchFamily="34" charset="0"/>
              </a:rPr>
              <a:t>     </a:t>
            </a:r>
            <a:r>
              <a:rPr lang="es-ES" dirty="0" smtClean="0">
                <a:solidFill>
                  <a:srgbClr val="FFFFFF"/>
                </a:solidFill>
                <a:latin typeface="Arial Narrow" pitchFamily="34" charset="0"/>
              </a:rPr>
              <a:t>OBJETIVOS</a:t>
            </a:r>
            <a:endParaRPr lang="es-ES" dirty="0">
              <a:solidFill>
                <a:srgbClr val="FFFFFF"/>
              </a:solidFill>
              <a:latin typeface="Arial Narrow" pitchFamily="34" charset="0"/>
            </a:endParaRPr>
          </a:p>
        </p:txBody>
      </p:sp>
    </p:spTree>
    <p:extLst>
      <p:ext uri="{BB962C8B-B14F-4D97-AF65-F5344CB8AC3E}">
        <p14:creationId xmlns:p14="http://schemas.microsoft.com/office/powerpoint/2010/main" xmlns="" val="1141015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Box 7"/>
          <p:cNvSpPr txBox="1">
            <a:spLocks noChangeArrowheads="1"/>
          </p:cNvSpPr>
          <p:nvPr/>
        </p:nvSpPr>
        <p:spPr bwMode="auto">
          <a:xfrm>
            <a:off x="0" y="2924175"/>
            <a:ext cx="9144000"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eaLnBrk="1" hangingPunct="1">
              <a:spcBef>
                <a:spcPct val="50000"/>
              </a:spcBef>
            </a:pPr>
            <a:r>
              <a:rPr lang="es-CL" sz="2400"/>
              <a:t>Análisis de Inversión v/s Obra Ejecutada</a:t>
            </a:r>
            <a:endParaRPr lang="es-ES" sz="2400"/>
          </a:p>
        </p:txBody>
      </p:sp>
    </p:spTree>
    <p:extLst>
      <p:ext uri="{BB962C8B-B14F-4D97-AF65-F5344CB8AC3E}">
        <p14:creationId xmlns:p14="http://schemas.microsoft.com/office/powerpoint/2010/main" xmlns="" val="2562073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0405"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00375" y="4286250"/>
            <a:ext cx="2058988"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0406" name="Text Box 6"/>
          <p:cNvSpPr txBox="1">
            <a:spLocks noChangeArrowheads="1"/>
          </p:cNvSpPr>
          <p:nvPr/>
        </p:nvSpPr>
        <p:spPr bwMode="auto">
          <a:xfrm>
            <a:off x="571500" y="1643063"/>
            <a:ext cx="8072438" cy="1754187"/>
          </a:xfrm>
          <a:prstGeom prst="rect">
            <a:avLst/>
          </a:prstGeom>
          <a:noFill/>
          <a:ln w="9525">
            <a:noFill/>
            <a:miter lim="800000"/>
            <a:headEnd/>
            <a:tailEnd/>
          </a:ln>
          <a:effectLst/>
        </p:spPr>
        <p:txBody>
          <a:bodyPr>
            <a:spAutoFit/>
          </a:bodyPr>
          <a:lstStyle/>
          <a:p>
            <a:pPr algn="just">
              <a:spcBef>
                <a:spcPct val="50000"/>
              </a:spcBef>
              <a:defRPr/>
            </a:pPr>
            <a:r>
              <a:rPr lang="es-CL" sz="1800" dirty="0">
                <a:solidFill>
                  <a:schemeClr val="bg2"/>
                </a:solidFill>
                <a:latin typeface="Arial" charset="0"/>
                <a:cs typeface="Arial" charset="0"/>
              </a:rPr>
              <a:t>Tras el análisis de los antecedentes técnicos existentes en los expedientes municipales se detectan dos problemas generales y recurrentes que se pueden representar a través de tres ejemplos claros:</a:t>
            </a:r>
          </a:p>
          <a:p>
            <a:pPr marL="342900" indent="-342900" algn="just">
              <a:spcBef>
                <a:spcPct val="50000"/>
              </a:spcBef>
              <a:buFontTx/>
              <a:buAutoNum type="arabicPeriod"/>
              <a:defRPr/>
            </a:pPr>
            <a:r>
              <a:rPr lang="es-CL" sz="1800" dirty="0">
                <a:latin typeface="Arial" charset="0"/>
                <a:cs typeface="Arial" charset="0"/>
              </a:rPr>
              <a:t>Sobrevalorización de Partidas</a:t>
            </a:r>
          </a:p>
          <a:p>
            <a:pPr marL="342900" indent="-342900" algn="just">
              <a:spcBef>
                <a:spcPct val="50000"/>
              </a:spcBef>
              <a:buFontTx/>
              <a:buAutoNum type="arabicPeriod"/>
              <a:defRPr/>
            </a:pPr>
            <a:r>
              <a:rPr lang="es-CL" sz="1800" dirty="0">
                <a:latin typeface="Arial" charset="0"/>
                <a:cs typeface="Arial" charset="0"/>
              </a:rPr>
              <a:t>Calidad de la construcción</a:t>
            </a:r>
            <a:endParaRPr lang="es-ES" sz="1800" dirty="0">
              <a:latin typeface="Arial" charset="0"/>
              <a:cs typeface="Arial" charset="0"/>
            </a:endParaRPr>
          </a:p>
        </p:txBody>
      </p:sp>
      <p:pic>
        <p:nvPicPr>
          <p:cNvPr id="3078" name="Picture 7"/>
          <p:cNvPicPr>
            <a:picLocks noChangeAspect="1" noChangeArrowheads="1"/>
          </p:cNvPicPr>
          <p:nvPr/>
        </p:nvPicPr>
        <p:blipFill>
          <a:blip r:embed="rId6">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14375" y="4286250"/>
            <a:ext cx="2058988"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43500" y="4286250"/>
            <a:ext cx="1158875"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5"/>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72250" y="4286250"/>
            <a:ext cx="2058988" cy="154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2" name="TextBox 9"/>
          <p:cNvSpPr txBox="1">
            <a:spLocks noChangeArrowheads="1"/>
          </p:cNvSpPr>
          <p:nvPr/>
        </p:nvSpPr>
        <p:spPr bwMode="auto">
          <a:xfrm>
            <a:off x="642938" y="4000500"/>
            <a:ext cx="2071687"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a:t>A. </a:t>
            </a:r>
            <a:r>
              <a:rPr lang="es-CL" sz="1400"/>
              <a:t>Posta rural Baquedano</a:t>
            </a:r>
          </a:p>
        </p:txBody>
      </p:sp>
      <p:sp>
        <p:nvSpPr>
          <p:cNvPr id="3083" name="TextBox 10"/>
          <p:cNvSpPr txBox="1">
            <a:spLocks noChangeArrowheads="1"/>
          </p:cNvSpPr>
          <p:nvPr/>
        </p:nvSpPr>
        <p:spPr bwMode="auto">
          <a:xfrm>
            <a:off x="3000375" y="4000500"/>
            <a:ext cx="34290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a:t>B. </a:t>
            </a:r>
            <a:r>
              <a:rPr lang="es-CL" sz="1400"/>
              <a:t>Piscinas Techadas de Sierra Gorda y Baquedano</a:t>
            </a:r>
          </a:p>
        </p:txBody>
      </p:sp>
      <p:sp>
        <p:nvSpPr>
          <p:cNvPr id="3084" name="TextBox 11"/>
          <p:cNvSpPr txBox="1">
            <a:spLocks noChangeArrowheads="1"/>
          </p:cNvSpPr>
          <p:nvPr/>
        </p:nvSpPr>
        <p:spPr bwMode="auto">
          <a:xfrm>
            <a:off x="6572250" y="4000500"/>
            <a:ext cx="20716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a:t>C. </a:t>
            </a:r>
            <a:r>
              <a:rPr lang="es-CL" sz="1400"/>
              <a:t>33 viviendas FSV</a:t>
            </a:r>
          </a:p>
        </p:txBody>
      </p:sp>
    </p:spTree>
    <p:extLst>
      <p:ext uri="{BB962C8B-B14F-4D97-AF65-F5344CB8AC3E}">
        <p14:creationId xmlns:p14="http://schemas.microsoft.com/office/powerpoint/2010/main" xmlns="" val="1748661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30405"/>
                                        </p:tgtEl>
                                        <p:attrNameLst>
                                          <p:attrName>style.visibility</p:attrName>
                                        </p:attrNameLst>
                                      </p:cBhvr>
                                      <p:to>
                                        <p:strVal val="visible"/>
                                      </p:to>
                                    </p:set>
                                    <p:animEffect transition="in" filter="fade">
                                      <p:cBhvr>
                                        <p:cTn id="7" dur="1000"/>
                                        <p:tgtEl>
                                          <p:spTgt spid="230405"/>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0406"/>
                                        </p:tgtEl>
                                        <p:attrNameLst>
                                          <p:attrName>style.visibility</p:attrName>
                                        </p:attrNameLst>
                                      </p:cBhvr>
                                      <p:to>
                                        <p:strVal val="visible"/>
                                      </p:to>
                                    </p:set>
                                    <p:animEffect transition="in" filter="fade">
                                      <p:cBhvr>
                                        <p:cTn id="11" dur="1000"/>
                                        <p:tgtEl>
                                          <p:spTgt spid="230406"/>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TextBox 6"/>
          <p:cNvSpPr txBox="1">
            <a:spLocks noChangeArrowheads="1"/>
          </p:cNvSpPr>
          <p:nvPr/>
        </p:nvSpPr>
        <p:spPr bwMode="auto">
          <a:xfrm>
            <a:off x="2500313" y="285750"/>
            <a:ext cx="65008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a:t>A. Posta Rural de Baquedano</a:t>
            </a:r>
          </a:p>
        </p:txBody>
      </p:sp>
      <p:graphicFrame>
        <p:nvGraphicFramePr>
          <p:cNvPr id="9" name="Table 8"/>
          <p:cNvGraphicFramePr>
            <a:graphicFrameLocks noGrp="1"/>
          </p:cNvGraphicFramePr>
          <p:nvPr/>
        </p:nvGraphicFramePr>
        <p:xfrm>
          <a:off x="428625" y="2643188"/>
          <a:ext cx="8501064" cy="3290891"/>
        </p:xfrm>
        <a:graphic>
          <a:graphicData uri="http://schemas.openxmlformats.org/drawingml/2006/table">
            <a:tbl>
              <a:tblPr/>
              <a:tblGrid>
                <a:gridCol w="836258"/>
                <a:gridCol w="1496091"/>
                <a:gridCol w="1609003"/>
                <a:gridCol w="677476"/>
                <a:gridCol w="1354951"/>
                <a:gridCol w="889186"/>
                <a:gridCol w="1638099"/>
              </a:tblGrid>
              <a:tr h="197480">
                <a:tc>
                  <a:txBody>
                    <a:bodyPr/>
                    <a:lstStyle/>
                    <a:p>
                      <a:pPr algn="l" fontAlgn="b"/>
                      <a:r>
                        <a:rPr lang="es-CL" sz="12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Nombre del Proyecto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CL" sz="1200" b="1" i="0" u="none" strike="noStrike">
                          <a:solidFill>
                            <a:srgbClr val="000000"/>
                          </a:solidFill>
                          <a:latin typeface="Calibri"/>
                        </a:rPr>
                        <a:t>POSTA RURAL DE BAQUEDANO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algn="ctr" fontAlgn="b"/>
                      <a:r>
                        <a:rPr lang="es-CL" sz="1200" b="1" i="0" u="none" strike="noStrike">
                          <a:solidFill>
                            <a:srgbClr val="000000"/>
                          </a:solidFill>
                          <a:latin typeface="Calibri"/>
                        </a:rPr>
                        <a:t>ID: 3847-33-LE07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480">
                <a:tc>
                  <a:txBody>
                    <a:bodyPr/>
                    <a:lstStyle/>
                    <a:p>
                      <a:pPr algn="l" fontAlgn="b"/>
                      <a:r>
                        <a:rPr lang="es-CL" sz="12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latin typeface="Calibri"/>
                        </a:rPr>
                        <a:t>Ubicación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200" b="0" i="0" u="none" strike="noStrike">
                          <a:solidFill>
                            <a:srgbClr val="000000"/>
                          </a:solidFill>
                          <a:latin typeface="Calibri"/>
                        </a:rPr>
                        <a:t>Salvador Allende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200" b="0" i="0" u="none" strike="noStrike">
                          <a:solidFill>
                            <a:srgbClr val="000000"/>
                          </a:solidFill>
                          <a:latin typeface="Calibri"/>
                        </a:rPr>
                        <a: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200" b="0" i="0" u="none" strike="noStrike">
                          <a:solidFill>
                            <a:srgbClr val="000000"/>
                          </a:solidFill>
                          <a:latin typeface="Calibri"/>
                        </a:rPr>
                        <a:t>sin referencia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480">
                <a:tc>
                  <a:txBody>
                    <a:bodyPr/>
                    <a:lstStyle/>
                    <a:p>
                      <a:pPr algn="l" fontAlgn="b"/>
                      <a:r>
                        <a:rPr lang="es-CL"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latin typeface="Calibri"/>
                        </a:rPr>
                        <a:t>Autor Proyecto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200" b="0" i="0" u="none" strike="noStrike" dirty="0">
                          <a:solidFill>
                            <a:srgbClr val="000000"/>
                          </a:solidFill>
                          <a:latin typeface="Calibri"/>
                        </a:rPr>
                        <a:t>Rolando Rey Alves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200" b="0" i="0" u="none" strike="noStrike">
                          <a:solidFill>
                            <a:srgbClr val="000000"/>
                          </a:solidFill>
                          <a:latin typeface="Calibri"/>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480">
                <a:tc>
                  <a:txBody>
                    <a:bodyPr/>
                    <a:lstStyle/>
                    <a:p>
                      <a:pPr algn="l" fontAlgn="b"/>
                      <a:r>
                        <a:rPr lang="es-CL" sz="12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latin typeface="Calibri"/>
                        </a:rPr>
                        <a:t>Contratista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200" b="0" i="0" u="none" strike="noStrike" dirty="0">
                          <a:solidFill>
                            <a:srgbClr val="000000"/>
                          </a:solidFill>
                          <a:latin typeface="Calibri"/>
                        </a:rPr>
                        <a:t>CHC Construcción y Servicios EIRL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200" b="0" i="0" u="none" strike="noStrike">
                          <a:solidFill>
                            <a:srgbClr val="000000"/>
                          </a:solidFill>
                          <a:latin typeface="Calibri"/>
                        </a:rPr>
                        <a:t>Fecha Ctto.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200" b="0" i="0" u="none" strike="noStrike">
                          <a:solidFill>
                            <a:srgbClr val="000000"/>
                          </a:solidFill>
                          <a:latin typeface="Calibri"/>
                        </a:rPr>
                        <a:t>14.11.2007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480">
                <a:tc>
                  <a:txBody>
                    <a:bodyPr/>
                    <a:lstStyle/>
                    <a:p>
                      <a:pPr algn="l" fontAlgn="b"/>
                      <a:r>
                        <a:rPr lang="es-CL" sz="12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ITO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200" b="0" i="0" u="none" strike="noStrike" dirty="0" err="1">
                          <a:solidFill>
                            <a:srgbClr val="000000"/>
                          </a:solidFill>
                          <a:latin typeface="Calibri"/>
                        </a:rPr>
                        <a:t>Meryn</a:t>
                      </a:r>
                      <a:r>
                        <a:rPr lang="es-CL" sz="1200" b="0" i="0" u="none" strike="noStrike" dirty="0">
                          <a:solidFill>
                            <a:srgbClr val="000000"/>
                          </a:solidFill>
                          <a:latin typeface="Calibri"/>
                        </a:rPr>
                        <a:t> Ramos Flores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200" b="0" i="0" u="none" strike="noStrike">
                          <a:solidFill>
                            <a:srgbClr val="000000"/>
                          </a:solidFill>
                          <a:latin typeface="Calibri"/>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2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352">
                <a:tc>
                  <a:txBody>
                    <a:bodyPr/>
                    <a:lstStyle/>
                    <a:p>
                      <a:pPr algn="l" fontAlgn="b"/>
                      <a:r>
                        <a:rPr lang="es-CL" sz="12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Mandante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b"/>
                      <a:r>
                        <a:rPr lang="es-CL" sz="1200" b="1" i="0" u="none" strike="noStrike" dirty="0">
                          <a:solidFill>
                            <a:srgbClr val="000000"/>
                          </a:solidFill>
                          <a:latin typeface="Calibri"/>
                        </a:rPr>
                        <a:t>MUNICIPALIDAD DE SIERRA GORDA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197480">
                <a:tc>
                  <a:txBody>
                    <a:bodyPr/>
                    <a:lstStyle/>
                    <a:p>
                      <a:pPr algn="l" fontAlgn="b"/>
                      <a:r>
                        <a:rPr lang="es-CL" sz="12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Permiso de Obra 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200" b="0" i="0" u="none" strike="noStrike" dirty="0">
                          <a:solidFill>
                            <a:srgbClr val="000000"/>
                          </a:solidFill>
                          <a:latin typeface="Calibri"/>
                        </a:rPr>
                        <a:t>No tiene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CL" sz="1200" b="0" i="0" u="none" strike="noStrike" dirty="0" err="1">
                          <a:solidFill>
                            <a:srgbClr val="000000"/>
                          </a:solidFill>
                          <a:latin typeface="Calibri"/>
                        </a:rPr>
                        <a:t>Obs</a:t>
                      </a:r>
                      <a:r>
                        <a:rPr lang="es-CL" sz="1200" b="0" i="0" u="none" strike="noStrike" dirty="0">
                          <a:solidFill>
                            <a:srgbClr val="000000"/>
                          </a:solidFill>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l" fontAlgn="auto"/>
                      <a:r>
                        <a:rPr lang="es-CL" sz="1200" b="0" i="0" u="none" strike="noStrike" dirty="0">
                          <a:solidFill>
                            <a:srgbClr val="000000"/>
                          </a:solidFill>
                          <a:latin typeface="Calibri"/>
                        </a:rPr>
                        <a:t>No ha presentado expediente en SEREMI MINVU Región de Antofagasta. No tiene informe de revisor </a:t>
                      </a:r>
                      <a:r>
                        <a:rPr lang="es-CL" sz="1200" b="0" i="0" u="none" strike="noStrike" dirty="0" err="1">
                          <a:solidFill>
                            <a:srgbClr val="000000"/>
                          </a:solidFill>
                          <a:latin typeface="Calibri"/>
                        </a:rPr>
                        <a:t>indep</a:t>
                      </a:r>
                      <a:r>
                        <a:rPr lang="es-CL" sz="1200" b="0" i="0" u="none" strike="noStrike" dirty="0">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CL"/>
                    </a:p>
                  </a:txBody>
                  <a:tcPr/>
                </a:tc>
                <a:tc rowSpan="2" hMerge="1">
                  <a:txBody>
                    <a:bodyPr/>
                    <a:lstStyle/>
                    <a:p>
                      <a:endParaRPr lang="es-CL"/>
                    </a:p>
                  </a:txBody>
                  <a:tcPr/>
                </a:tc>
              </a:tr>
              <a:tr h="207352">
                <a:tc>
                  <a:txBody>
                    <a:bodyPr/>
                    <a:lstStyle/>
                    <a:p>
                      <a:pPr algn="l" fontAlgn="b"/>
                      <a:r>
                        <a:rPr lang="es-CL" sz="12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Certificado Recep. 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200" b="0" i="0" u="none" strike="noStrike" dirty="0">
                          <a:solidFill>
                            <a:srgbClr val="000000"/>
                          </a:solidFill>
                          <a:latin typeface="Calibri"/>
                        </a:rPr>
                        <a:t>No tiene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gridSpan="3" vMerge="1">
                  <a:txBody>
                    <a:bodyPr/>
                    <a:lstStyle/>
                    <a:p>
                      <a:endParaRPr lang="es-CL"/>
                    </a:p>
                  </a:txBody>
                  <a:tcPr/>
                </a:tc>
                <a:tc hMerge="1" vMerge="1">
                  <a:txBody>
                    <a:bodyPr/>
                    <a:lstStyle/>
                    <a:p>
                      <a:endParaRPr lang="es-CL"/>
                    </a:p>
                  </a:txBody>
                  <a:tcPr/>
                </a:tc>
                <a:tc hMerge="1" vMerge="1">
                  <a:txBody>
                    <a:bodyPr/>
                    <a:lstStyle/>
                    <a:p>
                      <a:endParaRPr lang="es-CL"/>
                    </a:p>
                  </a:txBody>
                  <a:tcPr/>
                </a:tc>
              </a:tr>
              <a:tr h="197480">
                <a:tc>
                  <a:txBody>
                    <a:bodyPr/>
                    <a:lstStyle/>
                    <a:p>
                      <a:pPr algn="l" fontAlgn="b"/>
                      <a:r>
                        <a:rPr lang="es-CL" sz="1200" b="0"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CL" sz="1200" b="0" i="0" u="none" strike="noStrike" dirty="0">
                          <a:solidFill>
                            <a:srgbClr val="000000"/>
                          </a:solidFill>
                          <a:latin typeface="Calibri"/>
                        </a:rPr>
                        <a:t>DESCRIPCIÓN DEL PROYECTO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1493827">
                <a:tc gridSpan="7">
                  <a:txBody>
                    <a:bodyPr/>
                    <a:lstStyle/>
                    <a:p>
                      <a:pPr algn="l" fontAlgn="t"/>
                      <a:r>
                        <a:rPr lang="es-CL" sz="1400" b="0" i="0" u="none" strike="noStrike" dirty="0">
                          <a:solidFill>
                            <a:srgbClr val="000000"/>
                          </a:solidFill>
                          <a:latin typeface="Calibri"/>
                        </a:rPr>
                        <a:t>Considera la </a:t>
                      </a:r>
                      <a:r>
                        <a:rPr lang="es-CL" sz="1400" b="1" i="0" u="none" strike="noStrike" dirty="0">
                          <a:solidFill>
                            <a:srgbClr val="000000"/>
                          </a:solidFill>
                          <a:latin typeface="Calibri"/>
                        </a:rPr>
                        <a:t>Construcción de un Edificio de Uso Público</a:t>
                      </a:r>
                      <a:r>
                        <a:rPr lang="es-CL" sz="1400" b="0" i="0" u="none" strike="noStrike" dirty="0">
                          <a:solidFill>
                            <a:srgbClr val="000000"/>
                          </a:solidFill>
                          <a:latin typeface="Calibri"/>
                        </a:rPr>
                        <a:t> destinado a Consultorio de atención primaria de salud.</a:t>
                      </a:r>
                      <a:br>
                        <a:rPr lang="es-CL" sz="1400" b="0" i="0" u="none" strike="noStrike" dirty="0">
                          <a:solidFill>
                            <a:srgbClr val="000000"/>
                          </a:solidFill>
                          <a:latin typeface="Calibri"/>
                        </a:rPr>
                      </a:br>
                      <a:r>
                        <a:rPr lang="es-CL" sz="1400" b="0" i="0" u="none" strike="noStrike" dirty="0">
                          <a:solidFill>
                            <a:srgbClr val="000000"/>
                          </a:solidFill>
                          <a:latin typeface="Calibri"/>
                        </a:rPr>
                        <a:t>El edificio considera una </a:t>
                      </a:r>
                      <a:r>
                        <a:rPr lang="es-CL" sz="1400" b="0" i="0" u="sng" strike="noStrike" dirty="0">
                          <a:solidFill>
                            <a:srgbClr val="000000"/>
                          </a:solidFill>
                          <a:latin typeface="Calibri"/>
                        </a:rPr>
                        <a:t>superficie de edificación de 181,25m2 </a:t>
                      </a:r>
                      <a:r>
                        <a:rPr lang="es-CL" sz="1400" b="0" i="0" u="none" strike="noStrike" dirty="0">
                          <a:solidFill>
                            <a:srgbClr val="000000"/>
                          </a:solidFill>
                          <a:latin typeface="Calibri"/>
                        </a:rPr>
                        <a:t>aproximadamente, con una </a:t>
                      </a:r>
                      <a:r>
                        <a:rPr lang="es-CL" sz="1400" b="0" i="0" u="sng" strike="noStrike" dirty="0">
                          <a:solidFill>
                            <a:srgbClr val="000000"/>
                          </a:solidFill>
                          <a:latin typeface="Calibri"/>
                        </a:rPr>
                        <a:t>materialidad económica</a:t>
                      </a:r>
                      <a:r>
                        <a:rPr lang="es-CL" sz="1400" b="0" i="0" u="none" strike="noStrike" dirty="0">
                          <a:solidFill>
                            <a:srgbClr val="000000"/>
                          </a:solidFill>
                          <a:latin typeface="Calibri"/>
                        </a:rPr>
                        <a:t>, conformada por una estructura de perfiles tipo METALCON de </a:t>
                      </a:r>
                      <a:r>
                        <a:rPr lang="es-CL" sz="1400" b="0" i="0" u="none" strike="noStrike" dirty="0" err="1">
                          <a:solidFill>
                            <a:srgbClr val="000000"/>
                          </a:solidFill>
                          <a:latin typeface="Calibri"/>
                        </a:rPr>
                        <a:t>Cintac</a:t>
                      </a:r>
                      <a:r>
                        <a:rPr lang="es-CL" sz="1400" b="0" i="0" u="none" strike="noStrike" dirty="0">
                          <a:solidFill>
                            <a:srgbClr val="000000"/>
                          </a:solidFill>
                          <a:latin typeface="Calibri"/>
                        </a:rPr>
                        <a:t>, Placa OSB al exterior con un revestimiento de </a:t>
                      </a:r>
                      <a:r>
                        <a:rPr lang="es-CL" sz="1400" b="0" i="0" u="sng" strike="noStrike" dirty="0">
                          <a:solidFill>
                            <a:srgbClr val="000000"/>
                          </a:solidFill>
                          <a:latin typeface="Calibri"/>
                        </a:rPr>
                        <a:t>Pintura </a:t>
                      </a:r>
                      <a:r>
                        <a:rPr lang="es-CL" sz="1400" b="0" i="0" u="sng" strike="noStrike" dirty="0" err="1">
                          <a:solidFill>
                            <a:srgbClr val="000000"/>
                          </a:solidFill>
                          <a:latin typeface="Calibri"/>
                        </a:rPr>
                        <a:t>texturada</a:t>
                      </a:r>
                      <a:r>
                        <a:rPr lang="es-CL" sz="1400" b="0" i="0" u="sng" strike="noStrike" dirty="0">
                          <a:solidFill>
                            <a:srgbClr val="000000"/>
                          </a:solidFill>
                          <a:latin typeface="Calibri"/>
                        </a:rPr>
                        <a:t> </a:t>
                      </a:r>
                      <a:r>
                        <a:rPr lang="es-CL" sz="1400" b="0" i="0" u="sng" strike="noStrike" dirty="0" err="1">
                          <a:solidFill>
                            <a:srgbClr val="000000"/>
                          </a:solidFill>
                          <a:latin typeface="Calibri"/>
                        </a:rPr>
                        <a:t>elastomerica</a:t>
                      </a:r>
                      <a:r>
                        <a:rPr lang="es-CL" sz="1400" b="0" i="0" u="sng" strike="noStrike" dirty="0">
                          <a:solidFill>
                            <a:srgbClr val="000000"/>
                          </a:solidFill>
                          <a:latin typeface="Calibri"/>
                        </a:rPr>
                        <a:t> </a:t>
                      </a:r>
                      <a:r>
                        <a:rPr lang="es-CL" sz="1400" b="0" i="0" u="none" strike="noStrike" dirty="0">
                          <a:solidFill>
                            <a:srgbClr val="000000"/>
                          </a:solidFill>
                          <a:latin typeface="Calibri"/>
                        </a:rPr>
                        <a:t>como terminación y con placa de </a:t>
                      </a:r>
                      <a:r>
                        <a:rPr lang="es-CL" sz="1400" b="0" i="0" u="sng" strike="noStrike" dirty="0">
                          <a:solidFill>
                            <a:srgbClr val="000000"/>
                          </a:solidFill>
                          <a:latin typeface="Calibri"/>
                        </a:rPr>
                        <a:t>Yeso-Cartón de 10mm al interior</a:t>
                      </a:r>
                      <a:r>
                        <a:rPr lang="es-CL" sz="1400" b="0" i="0" u="none" strike="noStrike" dirty="0">
                          <a:solidFill>
                            <a:srgbClr val="000000"/>
                          </a:solidFill>
                          <a:latin typeface="Calibri"/>
                        </a:rPr>
                        <a:t>, preparada para recibir pinturas; todos los elementos complementarios tales como Puertas, Quincallería, Artefactos de Baño, Revestimientos, son de líneas económicas.</a:t>
                      </a:r>
                      <a:br>
                        <a:rPr lang="es-CL" sz="1400" b="0" i="0" u="none" strike="noStrike" dirty="0">
                          <a:solidFill>
                            <a:srgbClr val="000000"/>
                          </a:solidFill>
                          <a:latin typeface="Calibri"/>
                        </a:rPr>
                      </a:br>
                      <a:endParaRPr lang="es-CL" sz="14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bl>
          </a:graphicData>
        </a:graphic>
      </p:graphicFrame>
      <p:sp>
        <p:nvSpPr>
          <p:cNvPr id="10" name="TextBox 9"/>
          <p:cNvSpPr txBox="1"/>
          <p:nvPr/>
        </p:nvSpPr>
        <p:spPr>
          <a:xfrm>
            <a:off x="500063" y="1357313"/>
            <a:ext cx="8286750" cy="1323975"/>
          </a:xfrm>
          <a:prstGeom prst="rect">
            <a:avLst/>
          </a:prstGeom>
          <a:noFill/>
        </p:spPr>
        <p:txBody>
          <a:bodyPr>
            <a:spAutoFit/>
          </a:bodyPr>
          <a:lstStyle/>
          <a:p>
            <a:pPr>
              <a:defRPr/>
            </a:pPr>
            <a:r>
              <a:rPr lang="es-CL" dirty="0">
                <a:solidFill>
                  <a:schemeClr val="bg1">
                    <a:lumMod val="65000"/>
                  </a:schemeClr>
                </a:solidFill>
                <a:latin typeface="Arial" charset="0"/>
                <a:cs typeface="Arial" charset="0"/>
              </a:rPr>
              <a:t>La ficha resumen de cada proyecto contiene dos aspectos fundamentales para la comprensión del análisis.</a:t>
            </a:r>
          </a:p>
          <a:p>
            <a:pPr>
              <a:defRPr/>
            </a:pPr>
            <a:endParaRPr lang="es-CL" dirty="0">
              <a:latin typeface="Arial" charset="0"/>
              <a:cs typeface="Arial" charset="0"/>
            </a:endParaRPr>
          </a:p>
          <a:p>
            <a:pPr>
              <a:defRPr/>
            </a:pPr>
            <a:r>
              <a:rPr lang="es-CL" dirty="0">
                <a:latin typeface="Arial" charset="0"/>
                <a:cs typeface="Arial" charset="0"/>
              </a:rPr>
              <a:t>Presentación del Proyecto:</a:t>
            </a:r>
          </a:p>
        </p:txBody>
      </p:sp>
      <p:sp>
        <p:nvSpPr>
          <p:cNvPr id="4161" name="Oval 10"/>
          <p:cNvSpPr>
            <a:spLocks noChangeArrowheads="1"/>
          </p:cNvSpPr>
          <p:nvPr/>
        </p:nvSpPr>
        <p:spPr bwMode="auto">
          <a:xfrm>
            <a:off x="2428875" y="3500438"/>
            <a:ext cx="2143125" cy="1000125"/>
          </a:xfrm>
          <a:prstGeom prst="ellipse">
            <a:avLst/>
          </a:prstGeom>
          <a:solidFill>
            <a:srgbClr val="FF0000">
              <a:alpha val="20000"/>
            </a:srgbClr>
          </a:solidFill>
          <a:ln w="9525" algn="ctr">
            <a:solidFill>
              <a:schemeClr val="tx1"/>
            </a:solidFill>
            <a:round/>
            <a:headEnd/>
            <a:tailEnd/>
          </a:ln>
        </p:spPr>
        <p:txBody>
          <a:bodyPr/>
          <a:lstStyle/>
          <a:p>
            <a:endParaRPr lang="es-CL"/>
          </a:p>
        </p:txBody>
      </p:sp>
      <p:sp>
        <p:nvSpPr>
          <p:cNvPr id="4162" name="Rectangle 12"/>
          <p:cNvSpPr>
            <a:spLocks noChangeArrowheads="1"/>
          </p:cNvSpPr>
          <p:nvPr/>
        </p:nvSpPr>
        <p:spPr bwMode="auto">
          <a:xfrm>
            <a:off x="3500438" y="3214688"/>
            <a:ext cx="2214562" cy="214312"/>
          </a:xfrm>
          <a:prstGeom prst="rect">
            <a:avLst/>
          </a:prstGeom>
          <a:solidFill>
            <a:srgbClr val="FFFF00">
              <a:alpha val="20000"/>
            </a:srgbClr>
          </a:solidFill>
          <a:ln w="9525" algn="ctr">
            <a:solidFill>
              <a:schemeClr val="tx1"/>
            </a:solidFill>
            <a:round/>
            <a:headEnd/>
            <a:tailEnd/>
          </a:ln>
        </p:spPr>
        <p:txBody>
          <a:bodyPr/>
          <a:lstStyle/>
          <a:p>
            <a:endParaRPr lang="es-CL"/>
          </a:p>
        </p:txBody>
      </p:sp>
      <p:sp>
        <p:nvSpPr>
          <p:cNvPr id="4163" name="Rectangle 13"/>
          <p:cNvSpPr>
            <a:spLocks noChangeArrowheads="1"/>
          </p:cNvSpPr>
          <p:nvPr/>
        </p:nvSpPr>
        <p:spPr bwMode="auto">
          <a:xfrm>
            <a:off x="5000625" y="3857625"/>
            <a:ext cx="4143375" cy="357188"/>
          </a:xfrm>
          <a:prstGeom prst="rect">
            <a:avLst/>
          </a:prstGeom>
          <a:solidFill>
            <a:srgbClr val="FFFF00">
              <a:alpha val="30196"/>
            </a:srgbClr>
          </a:solidFill>
          <a:ln w="9525" algn="ctr">
            <a:solidFill>
              <a:schemeClr val="tx1"/>
            </a:solidFill>
            <a:round/>
            <a:headEnd/>
            <a:tailEnd/>
          </a:ln>
        </p:spPr>
        <p:txBody>
          <a:bodyPr/>
          <a:lstStyle/>
          <a:p>
            <a:endParaRPr lang="es-CL"/>
          </a:p>
        </p:txBody>
      </p:sp>
      <p:sp>
        <p:nvSpPr>
          <p:cNvPr id="4164" name="Oval 15"/>
          <p:cNvSpPr>
            <a:spLocks noChangeArrowheads="1"/>
          </p:cNvSpPr>
          <p:nvPr/>
        </p:nvSpPr>
        <p:spPr bwMode="auto">
          <a:xfrm>
            <a:off x="2000250" y="4643438"/>
            <a:ext cx="3214688" cy="285750"/>
          </a:xfrm>
          <a:prstGeom prst="ellipse">
            <a:avLst/>
          </a:prstGeom>
          <a:solidFill>
            <a:srgbClr val="00B0F0">
              <a:alpha val="30196"/>
            </a:srgbClr>
          </a:solidFill>
          <a:ln w="9525" algn="ctr">
            <a:solidFill>
              <a:schemeClr val="tx1"/>
            </a:solidFill>
            <a:round/>
            <a:headEnd/>
            <a:tailEnd/>
          </a:ln>
        </p:spPr>
        <p:txBody>
          <a:bodyPr/>
          <a:lstStyle/>
          <a:p>
            <a:endParaRPr lang="es-CL"/>
          </a:p>
        </p:txBody>
      </p:sp>
      <p:sp>
        <p:nvSpPr>
          <p:cNvPr id="4165" name="Oval 16"/>
          <p:cNvSpPr>
            <a:spLocks noChangeArrowheads="1"/>
          </p:cNvSpPr>
          <p:nvPr/>
        </p:nvSpPr>
        <p:spPr bwMode="auto">
          <a:xfrm>
            <a:off x="6929438" y="4572000"/>
            <a:ext cx="1928812" cy="428625"/>
          </a:xfrm>
          <a:prstGeom prst="ellipse">
            <a:avLst/>
          </a:prstGeom>
          <a:solidFill>
            <a:srgbClr val="00B0F0">
              <a:alpha val="30196"/>
            </a:srgbClr>
          </a:solidFill>
          <a:ln w="9525" algn="ctr">
            <a:solidFill>
              <a:schemeClr val="tx1"/>
            </a:solidFill>
            <a:round/>
            <a:headEnd/>
            <a:tailEnd/>
          </a:ln>
        </p:spPr>
        <p:txBody>
          <a:bodyPr/>
          <a:lstStyle/>
          <a:p>
            <a:endParaRPr lang="es-CL"/>
          </a:p>
        </p:txBody>
      </p:sp>
      <p:sp>
        <p:nvSpPr>
          <p:cNvPr id="4166" name="Oval 17"/>
          <p:cNvSpPr>
            <a:spLocks noChangeArrowheads="1"/>
          </p:cNvSpPr>
          <p:nvPr/>
        </p:nvSpPr>
        <p:spPr bwMode="auto">
          <a:xfrm>
            <a:off x="285750" y="5000625"/>
            <a:ext cx="2643188" cy="357188"/>
          </a:xfrm>
          <a:prstGeom prst="ellipse">
            <a:avLst/>
          </a:prstGeom>
          <a:solidFill>
            <a:srgbClr val="00B0F0">
              <a:alpha val="30196"/>
            </a:srgbClr>
          </a:solidFill>
          <a:ln w="9525" algn="ctr">
            <a:solidFill>
              <a:schemeClr val="tx1"/>
            </a:solidFill>
            <a:round/>
            <a:headEnd/>
            <a:tailEnd/>
          </a:ln>
        </p:spPr>
        <p:txBody>
          <a:bodyPr/>
          <a:lstStyle/>
          <a:p>
            <a:endParaRPr lang="es-CL"/>
          </a:p>
        </p:txBody>
      </p:sp>
      <p:sp>
        <p:nvSpPr>
          <p:cNvPr id="4167" name="Oval 18"/>
          <p:cNvSpPr>
            <a:spLocks noChangeArrowheads="1"/>
          </p:cNvSpPr>
          <p:nvPr/>
        </p:nvSpPr>
        <p:spPr bwMode="auto">
          <a:xfrm>
            <a:off x="4857750" y="4929188"/>
            <a:ext cx="2714625" cy="500062"/>
          </a:xfrm>
          <a:prstGeom prst="ellipse">
            <a:avLst/>
          </a:prstGeom>
          <a:solidFill>
            <a:srgbClr val="00B0F0">
              <a:alpha val="30196"/>
            </a:srgbClr>
          </a:solidFill>
          <a:ln w="9525" algn="ctr">
            <a:solidFill>
              <a:schemeClr val="tx1"/>
            </a:solidFill>
            <a:round/>
            <a:headEnd/>
            <a:tailEnd/>
          </a:ln>
        </p:spPr>
        <p:txBody>
          <a:bodyPr/>
          <a:lstStyle/>
          <a:p>
            <a:endParaRPr lang="es-CL"/>
          </a:p>
        </p:txBody>
      </p:sp>
    </p:spTree>
    <p:extLst>
      <p:ext uri="{BB962C8B-B14F-4D97-AF65-F5344CB8AC3E}">
        <p14:creationId xmlns:p14="http://schemas.microsoft.com/office/powerpoint/2010/main" xmlns="" val="2061968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5" name="TextBox 9"/>
          <p:cNvSpPr txBox="1">
            <a:spLocks noChangeArrowheads="1"/>
          </p:cNvSpPr>
          <p:nvPr/>
        </p:nvSpPr>
        <p:spPr bwMode="auto">
          <a:xfrm>
            <a:off x="571500" y="1357313"/>
            <a:ext cx="828675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sz="1400"/>
              <a:t>Ppto total Proyecto: $447.350.179</a:t>
            </a:r>
          </a:p>
          <a:p>
            <a:pPr eaLnBrk="1" hangingPunct="1"/>
            <a:r>
              <a:rPr lang="es-CL" sz="1400"/>
              <a:t>Ppto destinado a Construcción de Edificación: $202.224.562</a:t>
            </a:r>
          </a:p>
          <a:p>
            <a:pPr eaLnBrk="1" hangingPunct="1"/>
            <a:r>
              <a:rPr lang="es-CL"/>
              <a:t>Relación de Precios asociados a la ejecución del Proyecto:</a:t>
            </a:r>
          </a:p>
        </p:txBody>
      </p:sp>
      <p:graphicFrame>
        <p:nvGraphicFramePr>
          <p:cNvPr id="15" name="Table 14"/>
          <p:cNvGraphicFramePr>
            <a:graphicFrameLocks noGrp="1"/>
          </p:cNvGraphicFramePr>
          <p:nvPr/>
        </p:nvGraphicFramePr>
        <p:xfrm>
          <a:off x="357188" y="2143125"/>
          <a:ext cx="8501063" cy="3913600"/>
        </p:xfrm>
        <a:graphic>
          <a:graphicData uri="http://schemas.openxmlformats.org/drawingml/2006/table">
            <a:tbl>
              <a:tblPr/>
              <a:tblGrid>
                <a:gridCol w="843345"/>
                <a:gridCol w="1508768"/>
                <a:gridCol w="719699"/>
                <a:gridCol w="428625"/>
                <a:gridCol w="474315"/>
                <a:gridCol w="683217"/>
                <a:gridCol w="683217"/>
                <a:gridCol w="588126"/>
                <a:gridCol w="991813"/>
                <a:gridCol w="794124"/>
                <a:gridCol w="785814"/>
              </a:tblGrid>
              <a:tr h="330700">
                <a:tc rowSpan="4">
                  <a:txBody>
                    <a:bodyPr/>
                    <a:lstStyle/>
                    <a:p>
                      <a:pPr algn="l" fontAlgn="ctr"/>
                      <a:r>
                        <a:rPr lang="es-CL" sz="1200" b="0" i="0" u="none" strike="noStrike" dirty="0">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es-CL" sz="1200" b="0" i="0" u="none" strike="noStrike">
                          <a:solidFill>
                            <a:srgbClr val="000000"/>
                          </a:solidFill>
                          <a:latin typeface="Calibri"/>
                        </a:rPr>
                        <a:t>Ppto. Construcción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ppto inicial</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4">
                  <a:txBody>
                    <a:bodyPr/>
                    <a:lstStyle/>
                    <a:p>
                      <a:pPr algn="ctr" fontAlgn="b"/>
                      <a:r>
                        <a:rPr lang="es-CL" sz="1200" b="0" i="0" u="none" strike="noStrike" dirty="0">
                          <a:solidFill>
                            <a:srgbClr val="000000"/>
                          </a:solidFill>
                          <a:latin typeface="Calibri"/>
                        </a:rPr>
                        <a:t> $                                     299.630.179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CL"/>
                    </a:p>
                  </a:txBody>
                  <a:tcPr/>
                </a:tc>
                <a:tc hMerge="1">
                  <a:txBody>
                    <a:bodyPr/>
                    <a:lstStyle/>
                    <a:p>
                      <a:endParaRPr lang="es-CL"/>
                    </a:p>
                  </a:txBody>
                  <a:tcPr/>
                </a:tc>
                <a:tc hMerge="1">
                  <a:txBody>
                    <a:bodyPr/>
                    <a:lstStyle/>
                    <a:p>
                      <a:endParaRPr lang="es-CL"/>
                    </a:p>
                  </a:txBody>
                  <a:tcPr/>
                </a:tc>
                <a:tc rowSpan="4">
                  <a:txBody>
                    <a:bodyPr/>
                    <a:lstStyle/>
                    <a:p>
                      <a:pPr algn="ctr" fontAlgn="ctr"/>
                      <a:r>
                        <a:rPr lang="es-CL" sz="1200" b="0" i="0" u="none" strike="noStrike">
                          <a:solidFill>
                            <a:srgbClr val="000000"/>
                          </a:solidFill>
                          <a:latin typeface="Calibri"/>
                        </a:rPr>
                        <a:t>Fuente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s-CL" sz="1200" b="0" i="0" u="none" strike="noStrike" dirty="0" err="1">
                          <a:solidFill>
                            <a:srgbClr val="000000"/>
                          </a:solidFill>
                          <a:latin typeface="Calibri"/>
                        </a:rPr>
                        <a:t>Dec</a:t>
                      </a:r>
                      <a:r>
                        <a:rPr lang="es-CL" sz="1200" b="0" i="0" u="none" strike="noStrike" dirty="0">
                          <a:solidFill>
                            <a:srgbClr val="000000"/>
                          </a:solidFill>
                          <a:latin typeface="Calibri"/>
                        </a:rPr>
                        <a:t>. 035/05.12.2007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CL"/>
                    </a:p>
                  </a:txBody>
                  <a:tcPr/>
                </a:tc>
                <a:tc hMerge="1">
                  <a:txBody>
                    <a:bodyPr/>
                    <a:lstStyle/>
                    <a:p>
                      <a:endParaRPr lang="es-CL"/>
                    </a:p>
                  </a:txBody>
                  <a:tcPr/>
                </a:tc>
              </a:tr>
              <a:tr h="330700">
                <a:tc vMerge="1">
                  <a:txBody>
                    <a:bodyPr/>
                    <a:lstStyle/>
                    <a:p>
                      <a:endParaRPr lang="es-CL"/>
                    </a:p>
                  </a:txBody>
                  <a:tcPr/>
                </a:tc>
                <a:tc vMerge="1">
                  <a:txBody>
                    <a:bodyPr/>
                    <a:lstStyle/>
                    <a:p>
                      <a:endParaRPr lang="es-CL"/>
                    </a:p>
                  </a:txBody>
                  <a:tcPr/>
                </a:tc>
                <a:tc>
                  <a:txBody>
                    <a:bodyPr/>
                    <a:lstStyle/>
                    <a:p>
                      <a:pPr algn="l" fontAlgn="b"/>
                      <a:r>
                        <a:rPr lang="es-CL" sz="1200" b="0" i="0" u="none" strike="noStrike" dirty="0" err="1">
                          <a:solidFill>
                            <a:srgbClr val="000000"/>
                          </a:solidFill>
                          <a:latin typeface="Calibri"/>
                        </a:rPr>
                        <a:t>addemdum</a:t>
                      </a:r>
                      <a:endParaRPr lang="es-CL" sz="12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4">
                  <a:txBody>
                    <a:bodyPr/>
                    <a:lstStyle/>
                    <a:p>
                      <a:pPr algn="ctr" fontAlgn="b"/>
                      <a:r>
                        <a:rPr lang="es-CL" sz="1200" b="0" i="0" u="none" strike="noStrike">
                          <a:solidFill>
                            <a:srgbClr val="000000"/>
                          </a:solidFill>
                          <a:latin typeface="Calibri"/>
                        </a:rPr>
                        <a:t> $                                     147.720.000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CL"/>
                    </a:p>
                  </a:txBody>
                  <a:tcPr/>
                </a:tc>
                <a:tc hMerge="1">
                  <a:txBody>
                    <a:bodyPr/>
                    <a:lstStyle/>
                    <a:p>
                      <a:endParaRPr lang="es-CL"/>
                    </a:p>
                  </a:txBody>
                  <a:tcPr/>
                </a:tc>
                <a:tc hMerge="1">
                  <a:txBody>
                    <a:bodyPr/>
                    <a:lstStyle/>
                    <a:p>
                      <a:endParaRPr lang="es-CL"/>
                    </a:p>
                  </a:txBody>
                  <a:tcPr/>
                </a:tc>
                <a:tc vMerge="1">
                  <a:txBody>
                    <a:bodyPr/>
                    <a:lstStyle/>
                    <a:p>
                      <a:endParaRPr lang="es-CL"/>
                    </a:p>
                  </a:txBody>
                  <a:tcPr/>
                </a:tc>
                <a:tc gridSpan="3">
                  <a:txBody>
                    <a:bodyPr/>
                    <a:lstStyle/>
                    <a:p>
                      <a:pPr algn="ctr" fontAlgn="auto"/>
                      <a:r>
                        <a:rPr lang="es-CL" sz="1200" b="0" i="0" u="none" strike="noStrike">
                          <a:solidFill>
                            <a:srgbClr val="000000"/>
                          </a:solidFill>
                          <a:latin typeface="Calibri"/>
                        </a:rPr>
                        <a:t>Dec. 008/13.03.2008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s-CL"/>
                    </a:p>
                  </a:txBody>
                  <a:tcPr/>
                </a:tc>
                <a:tc hMerge="1">
                  <a:txBody>
                    <a:bodyPr/>
                    <a:lstStyle/>
                    <a:p>
                      <a:endParaRPr lang="es-CL"/>
                    </a:p>
                  </a:txBody>
                  <a:tcPr/>
                </a:tc>
              </a:tr>
              <a:tr h="182851">
                <a:tc vMerge="1">
                  <a:txBody>
                    <a:bodyPr/>
                    <a:lstStyle/>
                    <a:p>
                      <a:endParaRPr lang="es-CL"/>
                    </a:p>
                  </a:txBody>
                  <a:tcPr/>
                </a:tc>
                <a:tc vMerge="1">
                  <a:txBody>
                    <a:bodyPr/>
                    <a:lstStyle/>
                    <a:p>
                      <a:endParaRPr lang="es-CL"/>
                    </a:p>
                  </a:txBody>
                  <a:tcPr/>
                </a:tc>
                <a:tc>
                  <a:txBody>
                    <a:bodyPr/>
                    <a:lstStyle/>
                    <a:p>
                      <a:pPr algn="l"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ctr" fontAlgn="b"/>
                      <a:endParaRPr lang="es-CL" sz="1200" b="0" i="0" u="none" strike="noStrike">
                        <a:solidFill>
                          <a:srgbClr val="000000"/>
                        </a:solidFill>
                        <a:latin typeface="Calibri"/>
                      </a:endParaRPr>
                    </a:p>
                  </a:txBody>
                  <a:tcPr marL="0" marR="0" marT="0" marB="0" anchor="b">
                    <a:lnL>
                      <a:noFill/>
                    </a:lnL>
                    <a:lnR>
                      <a:noFill/>
                    </a:lnR>
                    <a:lnT>
                      <a:noFill/>
                    </a:lnT>
                    <a:lnB>
                      <a:noFill/>
                    </a:lnB>
                  </a:tcPr>
                </a:tc>
                <a:tc hMerge="1">
                  <a:txBody>
                    <a:bodyPr/>
                    <a:lstStyle/>
                    <a:p>
                      <a:endParaRPr lang="es-CL"/>
                    </a:p>
                  </a:txBody>
                  <a:tcPr/>
                </a:tc>
                <a:tc>
                  <a:txBody>
                    <a:bodyPr/>
                    <a:lstStyle/>
                    <a:p>
                      <a:pPr algn="ctr" fontAlgn="b"/>
                      <a:endParaRPr lang="es-CL" sz="12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es-CL" sz="12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s-CL"/>
                    </a:p>
                  </a:txBody>
                  <a:tcPr/>
                </a:tc>
                <a:tc gridSpan="3">
                  <a:txBody>
                    <a:bodyPr/>
                    <a:lstStyle/>
                    <a:p>
                      <a:pPr algn="ctr" fontAlgn="auto"/>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s-CL"/>
                    </a:p>
                  </a:txBody>
                  <a:tcPr/>
                </a:tc>
                <a:tc hMerge="1">
                  <a:txBody>
                    <a:bodyPr/>
                    <a:lstStyle/>
                    <a:p>
                      <a:endParaRPr lang="es-CL"/>
                    </a:p>
                  </a:txBody>
                  <a:tcPr/>
                </a:tc>
              </a:tr>
              <a:tr h="182851">
                <a:tc vMerge="1">
                  <a:txBody>
                    <a:bodyPr/>
                    <a:lstStyle/>
                    <a:p>
                      <a:endParaRPr lang="es-CL"/>
                    </a:p>
                  </a:txBody>
                  <a:tcPr/>
                </a:tc>
                <a:tc vMerge="1">
                  <a:txBody>
                    <a:bodyPr/>
                    <a:lstStyle/>
                    <a:p>
                      <a:endParaRPr lang="es-CL"/>
                    </a:p>
                  </a:txBody>
                  <a:tcPr/>
                </a:tc>
                <a:tc>
                  <a:txBody>
                    <a:bodyPr/>
                    <a:lstStyle/>
                    <a:p>
                      <a:pPr algn="l"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4">
                  <a:txBody>
                    <a:bodyPr/>
                    <a:lstStyle/>
                    <a:p>
                      <a:pPr algn="ctr" fontAlgn="b"/>
                      <a:r>
                        <a:rPr lang="es-CL" sz="12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vMerge="1">
                  <a:txBody>
                    <a:bodyPr/>
                    <a:lstStyle/>
                    <a:p>
                      <a:endParaRPr lang="es-CL"/>
                    </a:p>
                  </a:txBody>
                  <a:tcPr/>
                </a:tc>
                <a:tc gridSpan="3">
                  <a:txBody>
                    <a:bodyPr/>
                    <a:lstStyle/>
                    <a:p>
                      <a:pPr algn="ctr"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r>
              <a:tr h="330700">
                <a:tc>
                  <a:txBody>
                    <a:bodyPr/>
                    <a:lstStyle/>
                    <a:p>
                      <a:pPr algn="l" fontAlgn="b"/>
                      <a:r>
                        <a:rPr lang="es-CL" sz="12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b"/>
                      <a:r>
                        <a:rPr lang="es-CL" sz="1200" b="0" i="0" u="none" strike="noStrike">
                          <a:solidFill>
                            <a:srgbClr val="000000"/>
                          </a:solidFill>
                          <a:latin typeface="Calibri"/>
                        </a:rPr>
                        <a:t>Presupuesto total de obras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algn="l" fontAlgn="b"/>
                      <a:r>
                        <a:rPr lang="es-CL" sz="1200" b="0" i="0" u="none" strike="noStrike">
                          <a:solidFill>
                            <a:srgbClr val="000000"/>
                          </a:solidFill>
                          <a:latin typeface="Calibri"/>
                        </a:rPr>
                        <a:t>Monto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s-CL" sz="1200" b="1" i="0" u="none" strike="noStrike" dirty="0">
                          <a:solidFill>
                            <a:srgbClr val="000000"/>
                          </a:solidFill>
                          <a:latin typeface="Calibri"/>
                        </a:rPr>
                        <a:t> $                                                </a:t>
                      </a:r>
                      <a:r>
                        <a:rPr lang="es-CL" sz="1200" b="1" i="0" u="none" strike="noStrike" dirty="0" smtClean="0">
                          <a:solidFill>
                            <a:srgbClr val="000000"/>
                          </a:solidFill>
                          <a:latin typeface="Calibri"/>
                        </a:rPr>
                        <a:t>447.350.179 </a:t>
                      </a:r>
                      <a:endParaRPr lang="es-CL" sz="12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r>
              <a:tr h="365702">
                <a:tc>
                  <a:txBody>
                    <a:bodyPr/>
                    <a:lstStyle/>
                    <a:p>
                      <a:pPr algn="l" fontAlgn="b"/>
                      <a:r>
                        <a:rPr lang="es-CL" sz="12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latin typeface="Calibri"/>
                        </a:rPr>
                        <a:t>Superficie m2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alpha val="50000"/>
                      </a:srgbClr>
                    </a:solidFill>
                  </a:tcPr>
                </a:tc>
                <a:tc gridSpan="2">
                  <a:txBody>
                    <a:bodyPr/>
                    <a:lstStyle/>
                    <a:p>
                      <a:pPr algn="l" fontAlgn="b"/>
                      <a:r>
                        <a:rPr lang="es-CL" sz="1200" b="0" i="0" u="none" strike="noStrike">
                          <a:solidFill>
                            <a:srgbClr val="000000"/>
                          </a:solidFill>
                          <a:latin typeface="Calibri"/>
                        </a:rPr>
                        <a:t>Ppto. Asoc.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alpha val="50000"/>
                      </a:srgbClr>
                    </a:solidFill>
                  </a:tcPr>
                </a:tc>
                <a:tc hMerge="1">
                  <a:txBody>
                    <a:bodyPr/>
                    <a:lstStyle/>
                    <a:p>
                      <a:pPr algn="l" fontAlgn="b"/>
                      <a:endParaRPr lang="es-CL" sz="12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latin typeface="Calibri"/>
                        </a:rPr>
                        <a:t>Valor Un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alpha val="50000"/>
                      </a:srgbClr>
                    </a:solidFill>
                  </a:tcPr>
                </a:tc>
                <a:tc gridSpan="3">
                  <a:txBody>
                    <a:bodyPr/>
                    <a:lstStyle/>
                    <a:p>
                      <a:pPr algn="ctr" fontAlgn="b"/>
                      <a:r>
                        <a:rPr lang="es-CL" sz="1200" b="0" i="0" u="none" strike="noStrike">
                          <a:solidFill>
                            <a:srgbClr val="000000"/>
                          </a:solidFill>
                          <a:latin typeface="Calibri"/>
                        </a:rPr>
                        <a:t>Descripción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200" b="0" i="0" u="none" strike="noStrike">
                          <a:solidFill>
                            <a:srgbClr val="000000"/>
                          </a:solidFill>
                          <a:latin typeface="Calibri"/>
                        </a:rPr>
                        <a:t>Valor $/m2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200" b="0" i="0" u="none" strike="noStrike">
                          <a:solidFill>
                            <a:srgbClr val="000000"/>
                          </a:solidFill>
                          <a:latin typeface="Calibri"/>
                        </a:rPr>
                        <a:t> $   2.468.139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26">
                <a:tc>
                  <a:txBody>
                    <a:bodyPr/>
                    <a:lstStyle/>
                    <a:p>
                      <a:pPr algn="l" fontAlgn="ctr"/>
                      <a:r>
                        <a:rPr lang="es-CL" sz="1200" b="0" i="0" u="none" strike="noStrike" dirty="0">
                          <a:solidFill>
                            <a:srgbClr val="000000"/>
                          </a:solidFill>
                          <a:latin typeface="Calibri"/>
                        </a:rPr>
                        <a:t>Edificado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CL" sz="1400" b="1" i="0" u="none" strike="noStrike" dirty="0">
                          <a:solidFill>
                            <a:srgbClr val="000000"/>
                          </a:solidFill>
                          <a:latin typeface="Calibri"/>
                        </a:rPr>
                        <a:t>181,25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0000"/>
                      </a:srgbClr>
                    </a:solidFill>
                  </a:tcPr>
                </a:tc>
                <a:tc gridSpan="2">
                  <a:txBody>
                    <a:bodyPr/>
                    <a:lstStyle/>
                    <a:p>
                      <a:pPr algn="r" fontAlgn="b"/>
                      <a:r>
                        <a:rPr lang="es-CL" sz="1400" b="1" i="0" u="none" strike="noStrike" dirty="0">
                          <a:solidFill>
                            <a:srgbClr val="000000"/>
                          </a:solidFill>
                          <a:latin typeface="Calibri"/>
                        </a:rPr>
                        <a:t>$ 202.224.562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0000"/>
                      </a:srgbClr>
                    </a:solidFill>
                  </a:tcPr>
                </a:tc>
                <a:tc hMerge="1">
                  <a:txBody>
                    <a:bodyPr/>
                    <a:lstStyle/>
                    <a:p>
                      <a:pPr algn="r" fontAlgn="b"/>
                      <a:endParaRPr lang="es-CL"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400" b="1" i="0" u="none" strike="noStrike" dirty="0">
                          <a:solidFill>
                            <a:srgbClr val="000000"/>
                          </a:solidFill>
                          <a:latin typeface="Calibri"/>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0000"/>
                      </a:srgbClr>
                    </a:solidFill>
                  </a:tcPr>
                </a:tc>
                <a:tc gridSpan="3">
                  <a:txBody>
                    <a:bodyPr/>
                    <a:lstStyle/>
                    <a:p>
                      <a:pPr algn="ctr" fontAlgn="b"/>
                      <a:r>
                        <a:rPr lang="es-CL" sz="1400" b="1" i="0" u="none" strike="noStrike" dirty="0">
                          <a:solidFill>
                            <a:srgbClr val="000000"/>
                          </a:solidFill>
                          <a:latin typeface="Calibri"/>
                        </a:rPr>
                        <a:t>costo edificación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0000"/>
                      </a:srgbClr>
                    </a:solidFill>
                  </a:tcPr>
                </a:tc>
                <a:tc hMerge="1">
                  <a:txBody>
                    <a:bodyPr/>
                    <a:lstStyle/>
                    <a:p>
                      <a:endParaRPr lang="es-CL"/>
                    </a:p>
                  </a:txBody>
                  <a:tcPr/>
                </a:tc>
                <a:tc hMerge="1">
                  <a:txBody>
                    <a:bodyPr/>
                    <a:lstStyle/>
                    <a:p>
                      <a:endParaRPr lang="es-CL"/>
                    </a:p>
                  </a:txBody>
                  <a:tcPr/>
                </a:tc>
                <a:tc>
                  <a:txBody>
                    <a:bodyPr/>
                    <a:lstStyle/>
                    <a:p>
                      <a:pPr algn="l" fontAlgn="b"/>
                      <a:r>
                        <a:rPr lang="es-CL" sz="1200" b="0" i="0" u="none" strike="noStrike">
                          <a:solidFill>
                            <a:srgbClr val="000000"/>
                          </a:solidFill>
                          <a:latin typeface="Calibri"/>
                        </a:rPr>
                        <a:t>Valor UF/m2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200" b="0" i="0" u="none" strike="noStrike">
                          <a:solidFill>
                            <a:srgbClr val="000000"/>
                          </a:solidFill>
                          <a:latin typeface="Calibri"/>
                        </a:rPr>
                        <a:t>117,85</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700">
                <a:tc>
                  <a:txBody>
                    <a:bodyPr/>
                    <a:lstStyle/>
                    <a:p>
                      <a:pPr algn="l" fontAlgn="ctr"/>
                      <a:r>
                        <a:rPr lang="es-CL" sz="1200" b="0" i="0" u="none" strike="noStrike" dirty="0">
                          <a:solidFill>
                            <a:srgbClr val="000000"/>
                          </a:solidFill>
                          <a:latin typeface="Calibri"/>
                        </a:rPr>
                        <a:t>Obras ext.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2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alpha val="50000"/>
                      </a:srgbClr>
                    </a:solidFill>
                  </a:tcPr>
                </a:tc>
                <a:tc gridSpan="2">
                  <a:txBody>
                    <a:bodyPr/>
                    <a:lstStyle/>
                    <a:p>
                      <a:pPr algn="r" fontAlgn="b"/>
                      <a:r>
                        <a:rPr lang="es-CL" sz="1200" b="0" i="0" u="none" strike="noStrike" dirty="0">
                          <a:solidFill>
                            <a:srgbClr val="000000"/>
                          </a:solidFill>
                          <a:latin typeface="Calibri"/>
                        </a:rPr>
                        <a:t>$ 97.405.617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alpha val="50000"/>
                      </a:srgbClr>
                    </a:solidFill>
                  </a:tcPr>
                </a:tc>
                <a:tc hMerge="1">
                  <a:txBody>
                    <a:bodyPr/>
                    <a:lstStyle/>
                    <a:p>
                      <a:pPr algn="l" fontAlgn="b"/>
                      <a:endParaRPr lang="es-CL" sz="12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alpha val="50000"/>
                      </a:srgbClr>
                    </a:solidFill>
                  </a:tcPr>
                </a:tc>
                <a:tc gridSpan="3">
                  <a:txBody>
                    <a:bodyPr/>
                    <a:lstStyle/>
                    <a:p>
                      <a:pPr algn="ctr" fontAlgn="b"/>
                      <a:r>
                        <a:rPr lang="es-CL" sz="1200" b="0" i="0" u="none" strike="noStrike" dirty="0">
                          <a:solidFill>
                            <a:srgbClr val="000000"/>
                          </a:solidFill>
                          <a:latin typeface="Calibri"/>
                        </a:rPr>
                        <a:t>obras ext. Y </a:t>
                      </a:r>
                      <a:r>
                        <a:rPr lang="es-CL" sz="1200" b="0" i="0" u="none" strike="noStrike" dirty="0" err="1">
                          <a:solidFill>
                            <a:srgbClr val="000000"/>
                          </a:solidFill>
                          <a:latin typeface="Calibri"/>
                        </a:rPr>
                        <a:t>equip</a:t>
                      </a:r>
                      <a:r>
                        <a:rPr lang="es-CL" sz="1200" b="0" i="0" u="none" strike="noStrike" dirty="0">
                          <a:solidFill>
                            <a:srgbClr val="000000"/>
                          </a:solidFill>
                          <a:latin typeface="Calibri"/>
                        </a:rPr>
                        <a:t>. </a:t>
                      </a:r>
                      <a:r>
                        <a:rPr lang="es-CL" sz="1200" b="0" i="0" u="none" strike="noStrike" dirty="0" err="1">
                          <a:solidFill>
                            <a:srgbClr val="000000"/>
                          </a:solidFill>
                          <a:latin typeface="Calibri"/>
                        </a:rPr>
                        <a:t>ppto</a:t>
                      </a:r>
                      <a:r>
                        <a:rPr lang="es-CL" sz="1200" b="0" i="0" u="none" strike="noStrike" dirty="0">
                          <a:solidFill>
                            <a:srgbClr val="000000"/>
                          </a:solidFill>
                          <a:latin typeface="Calibri"/>
                        </a:rPr>
                        <a:t> inicial</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200" b="0" i="0" u="none" strike="noStrike">
                          <a:solidFill>
                            <a:srgbClr val="000000"/>
                          </a:solidFill>
                          <a:latin typeface="Calibri"/>
                        </a:rPr>
                        <a:t>Valor ref. UF</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200" b="0" i="0" u="none" strike="noStrike">
                          <a:solidFill>
                            <a:srgbClr val="000000"/>
                          </a:solidFill>
                          <a:latin typeface="Calibri"/>
                        </a:rPr>
                        <a:t>(31.12.2009)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200" b="0" i="0" u="none" strike="noStrike">
                          <a:solidFill>
                            <a:srgbClr val="000000"/>
                          </a:solidFill>
                          <a:latin typeface="Calibri"/>
                        </a:rPr>
                        <a:t>$ 20.943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51">
                <a:tc>
                  <a:txBody>
                    <a:bodyPr/>
                    <a:lstStyle/>
                    <a:p>
                      <a:pPr algn="l" fontAlgn="ctr"/>
                      <a:r>
                        <a:rPr lang="es-CL" sz="1200" b="0" i="0" u="none" strike="noStrike">
                          <a:solidFill>
                            <a:srgbClr val="000000"/>
                          </a:solidFill>
                          <a:latin typeface="Calibri"/>
                        </a:rPr>
                        <a:t>Mayor Obra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0000"/>
                      </a:srgbClr>
                    </a:solidFill>
                  </a:tcPr>
                </a:tc>
                <a:tc gridSpan="2">
                  <a:txBody>
                    <a:bodyPr/>
                    <a:lstStyle/>
                    <a:p>
                      <a:pPr algn="r" fontAlgn="b"/>
                      <a:r>
                        <a:rPr lang="es-CL" sz="1200" b="0" i="0" u="none" strike="noStrike" dirty="0">
                          <a:solidFill>
                            <a:srgbClr val="000000"/>
                          </a:solidFill>
                          <a:latin typeface="Calibri"/>
                        </a:rPr>
                        <a:t>$ 147.720.000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0000"/>
                      </a:srgbClr>
                    </a:solidFill>
                  </a:tcPr>
                </a:tc>
                <a:tc hMerge="1">
                  <a:txBody>
                    <a:bodyPr/>
                    <a:lstStyle/>
                    <a:p>
                      <a:pPr algn="l" fontAlgn="b"/>
                      <a:endParaRPr lang="es-CL" sz="12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0000"/>
                      </a:srgbClr>
                    </a:solidFill>
                  </a:tcPr>
                </a:tc>
                <a:tc gridSpan="3">
                  <a:txBody>
                    <a:bodyPr/>
                    <a:lstStyle/>
                    <a:p>
                      <a:pPr algn="ctr" fontAlgn="b"/>
                      <a:r>
                        <a:rPr lang="es-CL" sz="1200" b="0" i="0" u="none" strike="noStrike">
                          <a:solidFill>
                            <a:srgbClr val="000000"/>
                          </a:solidFill>
                          <a:latin typeface="Calibri"/>
                        </a:rPr>
                        <a:t>obras adicionales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2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51">
                <a:tc>
                  <a:txBody>
                    <a:bodyPr/>
                    <a:lstStyle/>
                    <a:p>
                      <a:pPr algn="l" fontAlgn="ctr"/>
                      <a:r>
                        <a:rPr lang="es-CL" sz="1200" b="0" i="0" u="none" strike="noStrike">
                          <a:solidFill>
                            <a:srgbClr val="000000"/>
                          </a:solidFill>
                          <a:latin typeface="Calibri"/>
                        </a:rPr>
                        <a:t>Tot.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200" b="0" i="0" u="none" strike="noStrike">
                          <a:solidFill>
                            <a:srgbClr val="000000"/>
                          </a:solidFill>
                          <a:latin typeface="Calibri"/>
                        </a:rPr>
                        <a:t>181,25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0000"/>
                      </a:srgbClr>
                    </a:solidFill>
                  </a:tcPr>
                </a:tc>
                <a:tc gridSpan="2">
                  <a:txBody>
                    <a:bodyPr/>
                    <a:lstStyle/>
                    <a:p>
                      <a:pPr algn="r" fontAlgn="b"/>
                      <a:r>
                        <a:rPr lang="es-CL" sz="1200" b="0" i="0" u="none" strike="noStrike">
                          <a:solidFill>
                            <a:srgbClr val="000000"/>
                          </a:solidFill>
                          <a:latin typeface="Calibri"/>
                        </a:rPr>
                        <a:t>$ 447.350.179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0000"/>
                      </a:srgbClr>
                    </a:solidFill>
                  </a:tcPr>
                </a:tc>
                <a:tc hMerge="1">
                  <a:txBody>
                    <a:bodyPr/>
                    <a:lstStyle/>
                    <a:p>
                      <a:pPr algn="l" fontAlgn="b"/>
                      <a:endParaRPr lang="es-CL" sz="12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50000"/>
                      </a:srgbClr>
                    </a:solidFill>
                  </a:tcPr>
                </a:tc>
                <a:tc>
                  <a:txBody>
                    <a:bodyPr/>
                    <a:lstStyle/>
                    <a:p>
                      <a:pPr algn="l" fontAlgn="b"/>
                      <a:r>
                        <a:rPr lang="es-CL" sz="12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51">
                <a:tc rowSpan="2">
                  <a:txBody>
                    <a:bodyPr/>
                    <a:lstStyle/>
                    <a:p>
                      <a:pPr algn="l" fontAlgn="ctr"/>
                      <a:r>
                        <a:rPr lang="es-CL" sz="1200" b="0" i="0" u="none" strike="noStrike">
                          <a:solidFill>
                            <a:srgbClr val="000000"/>
                          </a:solidFill>
                          <a:latin typeface="Calibri"/>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es-CL" sz="1200" b="0" i="0" u="none" strike="noStrike">
                          <a:solidFill>
                            <a:srgbClr val="000000"/>
                          </a:solidFill>
                          <a:latin typeface="Calibri"/>
                        </a:rPr>
                        <a:t>CheckList Ant. Téc.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es-CL" sz="1200" b="0" i="0" u="none" strike="noStrike">
                          <a:solidFill>
                            <a:srgbClr val="000000"/>
                          </a:solidFill>
                          <a:latin typeface="Calibri"/>
                        </a:rPr>
                        <a:t>Plantas Arq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s-CL" sz="12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C. Sup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Empla.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EETT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Contrato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ppto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51">
                <a:tc vMerge="1">
                  <a:txBody>
                    <a:bodyPr/>
                    <a:lstStyle/>
                    <a:p>
                      <a:endParaRPr lang="es-CL"/>
                    </a:p>
                  </a:txBody>
                  <a:tcPr/>
                </a:tc>
                <a:tc vMerge="1">
                  <a:txBody>
                    <a:bodyPr/>
                    <a:lstStyle/>
                    <a:p>
                      <a:endParaRPr lang="es-CL"/>
                    </a:p>
                  </a:txBody>
                  <a:tcPr/>
                </a:tc>
                <a:tc gridSpan="2">
                  <a:txBody>
                    <a:bodyPr/>
                    <a:lstStyle/>
                    <a:p>
                      <a:pPr algn="l" fontAlgn="b"/>
                      <a:r>
                        <a:rPr lang="es-CL" sz="1200" b="0" i="0" u="none" strike="noStrike">
                          <a:solidFill>
                            <a:srgbClr val="000000"/>
                          </a:solidFill>
                          <a:latin typeface="Calibri"/>
                        </a:rPr>
                        <a:t>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es-CL" sz="12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255">
                <a:tc>
                  <a:txBody>
                    <a:bodyPr/>
                    <a:lstStyle/>
                    <a:p>
                      <a:pPr algn="l" fontAlgn="ctr"/>
                      <a:r>
                        <a:rPr lang="es-CL" sz="1200" b="0" i="0" u="none" strike="noStrike" dirty="0">
                          <a:solidFill>
                            <a:srgbClr val="000000"/>
                          </a:solidFill>
                          <a:latin typeface="Calibri"/>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latin typeface="Calibri"/>
                        </a:rPr>
                        <a:t>Obs.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just" fontAlgn="t"/>
                      <a:r>
                        <a:rPr lang="es-CL" sz="1200" b="0" i="0" u="none" strike="noStrike" dirty="0">
                          <a:solidFill>
                            <a:srgbClr val="000000"/>
                          </a:solidFill>
                          <a:latin typeface="Calibri"/>
                        </a:rPr>
                        <a:t>En expediente figuran los documentos necesarios para poder efectuar análisis de costo, por partida en razón de valores de mercado.</a:t>
                      </a:r>
                      <a:br>
                        <a:rPr lang="es-CL" sz="1200" b="0" i="0" u="none" strike="noStrike" dirty="0">
                          <a:solidFill>
                            <a:srgbClr val="000000"/>
                          </a:solidFill>
                          <a:latin typeface="Calibri"/>
                        </a:rPr>
                      </a:br>
                      <a:r>
                        <a:rPr lang="es-CL" sz="1200" b="0" i="0" u="none" strike="noStrike" dirty="0">
                          <a:solidFill>
                            <a:srgbClr val="000000"/>
                          </a:solidFill>
                          <a:latin typeface="Calibri"/>
                        </a:rPr>
                        <a:t>Los planos de Arquitectura son incompletos, no contienen información básica, pero existen suficientes elementos para calcular datos relevantes como </a:t>
                      </a:r>
                      <a:r>
                        <a:rPr lang="es-CL" sz="1200" b="0" i="0" u="none" strike="noStrike" dirty="0" smtClean="0">
                          <a:solidFill>
                            <a:srgbClr val="000000"/>
                          </a:solidFill>
                          <a:latin typeface="Calibri"/>
                        </a:rPr>
                        <a:t>la</a:t>
                      </a:r>
                      <a:r>
                        <a:rPr lang="es-CL" sz="1200" b="0" i="0" u="none" strike="noStrike" baseline="0" dirty="0" smtClean="0">
                          <a:solidFill>
                            <a:srgbClr val="000000"/>
                          </a:solidFill>
                          <a:latin typeface="Calibri"/>
                        </a:rPr>
                        <a:t> </a:t>
                      </a:r>
                      <a:r>
                        <a:rPr lang="es-CL" sz="1200" b="0" i="0" u="none" strike="noStrike" dirty="0" smtClean="0">
                          <a:solidFill>
                            <a:srgbClr val="000000"/>
                          </a:solidFill>
                          <a:latin typeface="Calibri"/>
                        </a:rPr>
                        <a:t>superficie real construida.</a:t>
                      </a:r>
                      <a:r>
                        <a:rPr lang="es-CL" sz="1200" b="0" i="0" u="none" strike="noStrike" dirty="0">
                          <a:solidFill>
                            <a:srgbClr val="000000"/>
                          </a:solidFill>
                          <a:latin typeface="Calibri"/>
                        </a:rPr>
                        <a:t/>
                      </a:r>
                      <a:br>
                        <a:rPr lang="es-CL" sz="1200" b="0" i="0" u="none" strike="noStrike" dirty="0">
                          <a:solidFill>
                            <a:srgbClr val="000000"/>
                          </a:solidFill>
                          <a:latin typeface="Calibri"/>
                        </a:rPr>
                      </a:br>
                      <a:endParaRPr lang="es-CL" sz="12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bl>
          </a:graphicData>
        </a:graphic>
      </p:graphicFrame>
    </p:spTree>
    <p:extLst>
      <p:ext uri="{BB962C8B-B14F-4D97-AF65-F5344CB8AC3E}">
        <p14:creationId xmlns:p14="http://schemas.microsoft.com/office/powerpoint/2010/main" xmlns="" val="2528079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TextBox 6"/>
          <p:cNvSpPr txBox="1">
            <a:spLocks noChangeArrowheads="1"/>
          </p:cNvSpPr>
          <p:nvPr/>
        </p:nvSpPr>
        <p:spPr bwMode="auto">
          <a:xfrm>
            <a:off x="2500313" y="285750"/>
            <a:ext cx="65008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a:t>A. Posta Rural de Baquedano</a:t>
            </a:r>
          </a:p>
        </p:txBody>
      </p:sp>
      <p:sp>
        <p:nvSpPr>
          <p:cNvPr id="6150" name="TextBox 9"/>
          <p:cNvSpPr txBox="1">
            <a:spLocks noChangeArrowheads="1"/>
          </p:cNvSpPr>
          <p:nvPr/>
        </p:nvSpPr>
        <p:spPr bwMode="auto">
          <a:xfrm>
            <a:off x="571500" y="1357313"/>
            <a:ext cx="82867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a:t>Coherencia de valores pagados respecto a lo ejecutado:</a:t>
            </a:r>
          </a:p>
        </p:txBody>
      </p:sp>
      <p:graphicFrame>
        <p:nvGraphicFramePr>
          <p:cNvPr id="8" name="Table 7"/>
          <p:cNvGraphicFramePr>
            <a:graphicFrameLocks noGrp="1"/>
          </p:cNvGraphicFramePr>
          <p:nvPr/>
        </p:nvGraphicFramePr>
        <p:xfrm>
          <a:off x="357188" y="1714500"/>
          <a:ext cx="8358187" cy="4488345"/>
        </p:xfrm>
        <a:graphic>
          <a:graphicData uri="http://schemas.openxmlformats.org/drawingml/2006/table">
            <a:tbl>
              <a:tblPr/>
              <a:tblGrid>
                <a:gridCol w="829519"/>
                <a:gridCol w="7528668"/>
              </a:tblGrid>
              <a:tr h="221145">
                <a:tc>
                  <a:txBody>
                    <a:bodyPr/>
                    <a:lstStyle/>
                    <a:p>
                      <a:pPr algn="l" fontAlgn="b"/>
                      <a:r>
                        <a:rPr lang="es-CL" sz="900" b="0" i="0" u="none" strike="noStrike" dirty="0">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CL" sz="900" b="0" i="0" u="none" strike="noStrike" dirty="0">
                          <a:solidFill>
                            <a:srgbClr val="000000"/>
                          </a:solidFill>
                          <a:latin typeface="Calibri"/>
                        </a:rPr>
                        <a:t>ANALISIS DE PRECIOS UNITARIOS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4266718">
                <a:tc gridSpan="2">
                  <a:txBody>
                    <a:bodyPr/>
                    <a:lstStyle/>
                    <a:p>
                      <a:pPr marL="342900" indent="-342900" algn="l" fontAlgn="t">
                        <a:buAutoNum type="arabicPeriod"/>
                      </a:pPr>
                      <a:r>
                        <a:rPr lang="es-CL" sz="1400" b="0" i="0" u="none" strike="noStrike" dirty="0" smtClean="0">
                          <a:solidFill>
                            <a:schemeClr val="tx1"/>
                          </a:solidFill>
                          <a:latin typeface="Calibri"/>
                        </a:rPr>
                        <a:t>En </a:t>
                      </a:r>
                      <a:r>
                        <a:rPr lang="es-CL" sz="1400" b="0" i="0" u="none" strike="noStrike" dirty="0">
                          <a:solidFill>
                            <a:schemeClr val="tx1"/>
                          </a:solidFill>
                          <a:latin typeface="Calibri"/>
                        </a:rPr>
                        <a:t>el análisis de valores expuestos en cada ítem del </a:t>
                      </a:r>
                      <a:r>
                        <a:rPr lang="es-CL" sz="1400" b="0" i="0" u="none" strike="noStrike" dirty="0" err="1">
                          <a:solidFill>
                            <a:schemeClr val="tx1"/>
                          </a:solidFill>
                          <a:latin typeface="Calibri"/>
                        </a:rPr>
                        <a:t>ppto</a:t>
                      </a:r>
                      <a:r>
                        <a:rPr lang="es-CL" sz="1400" b="0" i="0" u="none" strike="noStrike" dirty="0">
                          <a:solidFill>
                            <a:schemeClr val="tx1"/>
                          </a:solidFill>
                          <a:latin typeface="Calibri"/>
                        </a:rPr>
                        <a:t>, se detecta una serie de partidas sobrevaloradas que inciden en </a:t>
                      </a:r>
                      <a:r>
                        <a:rPr lang="es-CL" sz="1400" b="1" i="0" u="none" strike="noStrike" dirty="0">
                          <a:solidFill>
                            <a:schemeClr val="tx1"/>
                          </a:solidFill>
                          <a:latin typeface="Calibri"/>
                        </a:rPr>
                        <a:t>un sobrecosto de construcción que, en una edificación de características económicas </a:t>
                      </a:r>
                      <a:r>
                        <a:rPr lang="es-CL" sz="1400" b="0" i="0" u="none" strike="noStrike" dirty="0">
                          <a:solidFill>
                            <a:schemeClr val="tx1"/>
                          </a:solidFill>
                          <a:latin typeface="Calibri"/>
                        </a:rPr>
                        <a:t>no tienen ningún sentido</a:t>
                      </a:r>
                      <a:r>
                        <a:rPr lang="es-CL" sz="1400" b="0" i="0" u="none" strike="noStrike" dirty="0" smtClean="0">
                          <a:solidFill>
                            <a:schemeClr val="tx1"/>
                          </a:solidFill>
                          <a:latin typeface="Calibri"/>
                        </a:rPr>
                        <a:t>.</a:t>
                      </a:r>
                    </a:p>
                    <a:p>
                      <a:pPr marL="342900" indent="-342900" algn="l" fontAlgn="t">
                        <a:buAutoNum type="arabicPeriod"/>
                      </a:pPr>
                      <a:r>
                        <a:rPr lang="es-CL" sz="1400" b="0" i="0" u="none" strike="noStrike" dirty="0" smtClean="0">
                          <a:solidFill>
                            <a:schemeClr val="tx1"/>
                          </a:solidFill>
                          <a:latin typeface="Calibri"/>
                        </a:rPr>
                        <a:t> Este </a:t>
                      </a:r>
                      <a:r>
                        <a:rPr lang="es-CL" sz="1400" b="0" i="0" u="none" strike="noStrike" dirty="0" err="1">
                          <a:solidFill>
                            <a:schemeClr val="tx1"/>
                          </a:solidFill>
                          <a:latin typeface="Calibri"/>
                        </a:rPr>
                        <a:t>ppto</a:t>
                      </a:r>
                      <a:r>
                        <a:rPr lang="es-CL" sz="1400" b="0" i="0" u="none" strike="noStrike" dirty="0">
                          <a:solidFill>
                            <a:schemeClr val="tx1"/>
                          </a:solidFill>
                          <a:latin typeface="Calibri"/>
                        </a:rPr>
                        <a:t> contempla, además, </a:t>
                      </a:r>
                      <a:r>
                        <a:rPr lang="es-CL" sz="1400" b="1" i="0" u="sng" strike="noStrike" dirty="0">
                          <a:solidFill>
                            <a:schemeClr val="tx1"/>
                          </a:solidFill>
                          <a:latin typeface="Calibri"/>
                        </a:rPr>
                        <a:t>un Ítem de proyecto, con un valor extremadamente alto</a:t>
                      </a:r>
                      <a:r>
                        <a:rPr lang="es-CL" sz="1400" b="0" i="0" u="none" strike="noStrike" dirty="0">
                          <a:solidFill>
                            <a:schemeClr val="tx1"/>
                          </a:solidFill>
                          <a:latin typeface="Calibri"/>
                        </a:rPr>
                        <a:t>, respecto de un producto que no fue completamente entregado, este expediente de </a:t>
                      </a:r>
                      <a:r>
                        <a:rPr lang="es-CL" sz="1400" b="1" i="0" u="sng" strike="noStrike" dirty="0">
                          <a:solidFill>
                            <a:schemeClr val="tx1"/>
                          </a:solidFill>
                          <a:latin typeface="Calibri"/>
                        </a:rPr>
                        <a:t>proyecto nunca ha sido tramitado ante la SEREMI de MINVU Región de Antofagasta</a:t>
                      </a:r>
                      <a:r>
                        <a:rPr lang="es-CL" sz="1400" b="0" i="0" u="none" strike="noStrike" dirty="0" smtClean="0">
                          <a:solidFill>
                            <a:schemeClr val="tx1"/>
                          </a:solidFill>
                          <a:latin typeface="Calibri"/>
                        </a:rPr>
                        <a:t>.</a:t>
                      </a:r>
                    </a:p>
                    <a:p>
                      <a:pPr marL="342900" indent="-342900" algn="l" fontAlgn="t">
                        <a:buAutoNum type="arabicPeriod"/>
                      </a:pPr>
                      <a:r>
                        <a:rPr lang="es-CL" sz="1400" b="0" i="0" u="none" strike="noStrike" dirty="0" smtClean="0">
                          <a:solidFill>
                            <a:schemeClr val="tx1"/>
                          </a:solidFill>
                          <a:latin typeface="Calibri"/>
                        </a:rPr>
                        <a:t>En </a:t>
                      </a:r>
                      <a:r>
                        <a:rPr lang="es-CL" sz="1400" b="0" i="0" u="none" strike="noStrike" dirty="0">
                          <a:solidFill>
                            <a:schemeClr val="tx1"/>
                          </a:solidFill>
                          <a:latin typeface="Calibri"/>
                        </a:rPr>
                        <a:t>este sentido, se optó por establecer rebajas a partidas emblemáticas por cotización directa y aplicar un % de rebaja a otras partidas en razón de valores de mercado, dejando varias de las partidas menos relevantes según los valores expuestos por el contratista, pero que en muchos casos también presentan sobrevaloración</a:t>
                      </a:r>
                      <a:r>
                        <a:rPr lang="es-CL" sz="1400" b="0" i="0" u="none" strike="noStrike" dirty="0" smtClean="0">
                          <a:solidFill>
                            <a:schemeClr val="tx1"/>
                          </a:solidFill>
                          <a:latin typeface="Calibri"/>
                        </a:rPr>
                        <a:t>.</a:t>
                      </a:r>
                    </a:p>
                    <a:p>
                      <a:pPr marL="342900" indent="-342900" algn="l" fontAlgn="t">
                        <a:buAutoNum type="arabicPeriod"/>
                      </a:pPr>
                      <a:r>
                        <a:rPr lang="es-CL" sz="1400" b="0" i="0" u="none" strike="noStrike" dirty="0" smtClean="0">
                          <a:solidFill>
                            <a:schemeClr val="tx1"/>
                          </a:solidFill>
                          <a:latin typeface="Calibri"/>
                        </a:rPr>
                        <a:t>De </a:t>
                      </a:r>
                      <a:r>
                        <a:rPr lang="es-CL" sz="1400" b="0" i="0" u="none" strike="noStrike" dirty="0">
                          <a:solidFill>
                            <a:schemeClr val="tx1"/>
                          </a:solidFill>
                          <a:latin typeface="Calibri"/>
                        </a:rPr>
                        <a:t>esta forma, si se considera un </a:t>
                      </a:r>
                      <a:r>
                        <a:rPr lang="es-CL" sz="1400" b="0" i="0" u="none" strike="noStrike" dirty="0" err="1">
                          <a:solidFill>
                            <a:schemeClr val="tx1"/>
                          </a:solidFill>
                          <a:latin typeface="Calibri"/>
                        </a:rPr>
                        <a:t>ppto</a:t>
                      </a:r>
                      <a:r>
                        <a:rPr lang="es-CL" sz="1400" b="0" i="0" u="none" strike="noStrike" dirty="0">
                          <a:solidFill>
                            <a:schemeClr val="tx1"/>
                          </a:solidFill>
                          <a:latin typeface="Calibri"/>
                        </a:rPr>
                        <a:t> de construcción de $202.224.562 según </a:t>
                      </a:r>
                      <a:r>
                        <a:rPr lang="es-CL" sz="1400" b="0" i="0" u="none" strike="noStrike" dirty="0" err="1">
                          <a:solidFill>
                            <a:schemeClr val="tx1"/>
                          </a:solidFill>
                          <a:latin typeface="Calibri"/>
                        </a:rPr>
                        <a:t>Ppto</a:t>
                      </a:r>
                      <a:r>
                        <a:rPr lang="es-CL" sz="1400" b="0" i="0" u="none" strike="noStrike" dirty="0">
                          <a:solidFill>
                            <a:schemeClr val="tx1"/>
                          </a:solidFill>
                          <a:latin typeface="Calibri"/>
                        </a:rPr>
                        <a:t> oficial de obra, al aplicar los descuentos por concepto de partidas incidentes sobrevalorada podemos llegar a $168.591.701, es decir, un presupuesto general de construcción un 17% más bajo</a:t>
                      </a:r>
                      <a:r>
                        <a:rPr lang="es-CL" sz="1400" b="0" i="0" u="none" strike="noStrike" dirty="0" smtClean="0">
                          <a:solidFill>
                            <a:schemeClr val="tx1"/>
                          </a:solidFill>
                          <a:latin typeface="Calibri"/>
                        </a:rPr>
                        <a:t>.</a:t>
                      </a:r>
                    </a:p>
                    <a:p>
                      <a:pPr marL="342900" indent="-342900" algn="l" fontAlgn="t">
                        <a:buAutoNum type="arabicPeriod"/>
                      </a:pPr>
                      <a:r>
                        <a:rPr lang="es-CL" sz="1400" b="0" i="0" u="none" strike="noStrike" dirty="0" smtClean="0">
                          <a:solidFill>
                            <a:schemeClr val="tx1"/>
                          </a:solidFill>
                          <a:latin typeface="Calibri"/>
                        </a:rPr>
                        <a:t>En </a:t>
                      </a:r>
                      <a:r>
                        <a:rPr lang="es-CL" sz="1400" b="0" i="0" u="none" strike="noStrike" dirty="0">
                          <a:solidFill>
                            <a:schemeClr val="tx1"/>
                          </a:solidFill>
                          <a:latin typeface="Calibri"/>
                        </a:rPr>
                        <a:t>este ejercicio, se detectan partidas que incluso cabe duda que hayan sido ejecutadas, como la instalación de placas OSB por la cara interior de muros, que no está definida en EETT, pero si está cobrada en </a:t>
                      </a:r>
                      <a:r>
                        <a:rPr lang="es-CL" sz="1400" b="0" i="0" u="none" strike="noStrike" dirty="0" err="1">
                          <a:solidFill>
                            <a:schemeClr val="tx1"/>
                          </a:solidFill>
                          <a:latin typeface="Calibri"/>
                        </a:rPr>
                        <a:t>Ppto</a:t>
                      </a:r>
                      <a:r>
                        <a:rPr lang="es-CL" sz="1400" b="0" i="0" u="none" strike="noStrike" dirty="0">
                          <a:solidFill>
                            <a:schemeClr val="tx1"/>
                          </a:solidFill>
                          <a:latin typeface="Calibri"/>
                        </a:rPr>
                        <a:t>., o la partida de </a:t>
                      </a:r>
                      <a:r>
                        <a:rPr lang="es-CL" sz="1400" b="1" i="0" u="none" strike="noStrike" dirty="0" smtClean="0">
                          <a:solidFill>
                            <a:schemeClr val="tx1"/>
                          </a:solidFill>
                          <a:latin typeface="Calibri"/>
                        </a:rPr>
                        <a:t>Hormigón </a:t>
                      </a:r>
                      <a:r>
                        <a:rPr lang="es-CL" sz="1400" b="1" i="0" u="none" strike="noStrike" dirty="0">
                          <a:solidFill>
                            <a:schemeClr val="tx1"/>
                          </a:solidFill>
                          <a:latin typeface="Calibri"/>
                        </a:rPr>
                        <a:t>H-25, valorizada en $305.670/m3+IVA</a:t>
                      </a:r>
                      <a:r>
                        <a:rPr lang="es-CL" sz="1400" b="0" i="0" u="none" strike="noStrike" dirty="0">
                          <a:solidFill>
                            <a:schemeClr val="tx1"/>
                          </a:solidFill>
                          <a:latin typeface="Calibri"/>
                        </a:rPr>
                        <a:t>, mientras que nuestra cotización de Hormigón hecho en planta y entregado en Baquedano, en obra, no supera </a:t>
                      </a:r>
                      <a:r>
                        <a:rPr lang="es-CL" sz="1400" b="1" i="0" u="none" strike="noStrike" dirty="0">
                          <a:solidFill>
                            <a:schemeClr val="tx1"/>
                          </a:solidFill>
                          <a:latin typeface="Calibri"/>
                        </a:rPr>
                        <a:t>hoy los $114.500 con IVA </a:t>
                      </a:r>
                      <a:r>
                        <a:rPr lang="es-CL" sz="1400" b="0" i="0" u="none" strike="noStrike" dirty="0">
                          <a:solidFill>
                            <a:schemeClr val="tx1"/>
                          </a:solidFill>
                          <a:latin typeface="Calibri"/>
                        </a:rPr>
                        <a:t>(</a:t>
                      </a:r>
                      <a:r>
                        <a:rPr lang="es-CL" sz="1400" b="0" i="0" u="sng" strike="noStrike" dirty="0">
                          <a:solidFill>
                            <a:schemeClr val="tx1"/>
                          </a:solidFill>
                          <a:latin typeface="Calibri"/>
                        </a:rPr>
                        <a:t>a este </a:t>
                      </a:r>
                      <a:r>
                        <a:rPr lang="es-CL" sz="1400" b="0" i="0" u="sng" strike="noStrike" dirty="0" err="1">
                          <a:solidFill>
                            <a:schemeClr val="tx1"/>
                          </a:solidFill>
                          <a:latin typeface="Calibri"/>
                        </a:rPr>
                        <a:t>Item</a:t>
                      </a:r>
                      <a:r>
                        <a:rPr lang="es-CL" sz="1400" b="0" i="0" u="sng" strike="noStrike" dirty="0">
                          <a:solidFill>
                            <a:schemeClr val="tx1"/>
                          </a:solidFill>
                          <a:latin typeface="Calibri"/>
                        </a:rPr>
                        <a:t> le agregamos un 50% de sobrecosto por concepto de mano de obra</a:t>
                      </a:r>
                      <a:r>
                        <a:rPr lang="es-CL" sz="1400" b="0" i="0" u="none" strike="noStrike" dirty="0">
                          <a:solidFill>
                            <a:schemeClr val="tx1"/>
                          </a:solidFill>
                          <a:latin typeface="Calibri"/>
                        </a:rPr>
                        <a:t>)</a:t>
                      </a:r>
                      <a:br>
                        <a:rPr lang="es-CL" sz="1400" b="0" i="0" u="none" strike="noStrike" dirty="0">
                          <a:solidFill>
                            <a:schemeClr val="tx1"/>
                          </a:solidFill>
                          <a:latin typeface="Calibri"/>
                        </a:rPr>
                      </a:br>
                      <a:r>
                        <a:rPr lang="es-CL" sz="1400" b="0" i="0" u="none" strike="noStrike" dirty="0">
                          <a:solidFill>
                            <a:schemeClr val="tx1"/>
                          </a:solidFill>
                          <a:latin typeface="Calibri"/>
                        </a:rPr>
                        <a:t>Excavaciones y rellenos compactados fueron normalizados en razón de los valores expuestos por el mismo contratista en presupuestos de otras obras de la comuna.</a:t>
                      </a:r>
                      <a:br>
                        <a:rPr lang="es-CL" sz="1400" b="0" i="0" u="none" strike="noStrike" dirty="0">
                          <a:solidFill>
                            <a:schemeClr val="tx1"/>
                          </a:solidFill>
                          <a:latin typeface="Calibri"/>
                        </a:rPr>
                      </a:br>
                      <a:endParaRPr lang="es-CL" sz="1400" b="0" i="0" u="none" strike="noStrike" dirty="0">
                        <a:solidFill>
                          <a:schemeClr val="tx1"/>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r>
            </a:tbl>
          </a:graphicData>
        </a:graphic>
      </p:graphicFrame>
      <p:sp>
        <p:nvSpPr>
          <p:cNvPr id="6160" name="Oval 8"/>
          <p:cNvSpPr>
            <a:spLocks noChangeArrowheads="1"/>
          </p:cNvSpPr>
          <p:nvPr/>
        </p:nvSpPr>
        <p:spPr bwMode="auto">
          <a:xfrm>
            <a:off x="1643063" y="2071688"/>
            <a:ext cx="5857875" cy="357187"/>
          </a:xfrm>
          <a:prstGeom prst="ellipse">
            <a:avLst/>
          </a:prstGeom>
          <a:solidFill>
            <a:srgbClr val="FF0000">
              <a:alpha val="20000"/>
            </a:srgbClr>
          </a:solidFill>
          <a:ln w="9525" algn="ctr">
            <a:solidFill>
              <a:schemeClr val="tx1"/>
            </a:solidFill>
            <a:round/>
            <a:headEnd/>
            <a:tailEnd/>
          </a:ln>
        </p:spPr>
        <p:txBody>
          <a:bodyPr/>
          <a:lstStyle/>
          <a:p>
            <a:endParaRPr lang="es-CL"/>
          </a:p>
        </p:txBody>
      </p:sp>
      <p:sp>
        <p:nvSpPr>
          <p:cNvPr id="6161" name="Oval 10"/>
          <p:cNvSpPr>
            <a:spLocks noChangeArrowheads="1"/>
          </p:cNvSpPr>
          <p:nvPr/>
        </p:nvSpPr>
        <p:spPr bwMode="auto">
          <a:xfrm>
            <a:off x="2000250" y="4714875"/>
            <a:ext cx="3143250" cy="571500"/>
          </a:xfrm>
          <a:prstGeom prst="ellipse">
            <a:avLst/>
          </a:prstGeom>
          <a:solidFill>
            <a:srgbClr val="FFFF00">
              <a:alpha val="20000"/>
            </a:srgbClr>
          </a:solidFill>
          <a:ln w="9525" algn="ctr">
            <a:solidFill>
              <a:schemeClr val="tx1"/>
            </a:solidFill>
            <a:round/>
            <a:headEnd/>
            <a:tailEnd/>
          </a:ln>
        </p:spPr>
        <p:txBody>
          <a:bodyPr/>
          <a:lstStyle/>
          <a:p>
            <a:endParaRPr lang="es-CL"/>
          </a:p>
        </p:txBody>
      </p:sp>
      <p:sp>
        <p:nvSpPr>
          <p:cNvPr id="6162" name="Oval 11"/>
          <p:cNvSpPr>
            <a:spLocks noChangeArrowheads="1"/>
          </p:cNvSpPr>
          <p:nvPr/>
        </p:nvSpPr>
        <p:spPr bwMode="auto">
          <a:xfrm>
            <a:off x="5643563" y="4929188"/>
            <a:ext cx="1500187" cy="571500"/>
          </a:xfrm>
          <a:prstGeom prst="ellipse">
            <a:avLst/>
          </a:prstGeom>
          <a:solidFill>
            <a:srgbClr val="FFFF00">
              <a:alpha val="20000"/>
            </a:srgbClr>
          </a:solidFill>
          <a:ln w="9525" algn="ctr">
            <a:solidFill>
              <a:schemeClr val="tx1"/>
            </a:solidFill>
            <a:round/>
            <a:headEnd/>
            <a:tailEnd/>
          </a:ln>
        </p:spPr>
        <p:txBody>
          <a:bodyPr/>
          <a:lstStyle/>
          <a:p>
            <a:endParaRPr lang="es-CL"/>
          </a:p>
        </p:txBody>
      </p:sp>
    </p:spTree>
    <p:extLst>
      <p:ext uri="{BB962C8B-B14F-4D97-AF65-F5344CB8AC3E}">
        <p14:creationId xmlns:p14="http://schemas.microsoft.com/office/powerpoint/2010/main" xmlns="" val="14828202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7"/>
          <p:cNvPicPr>
            <a:picLocks noChangeAspect="1" noChangeArrowheads="1"/>
          </p:cNvPicPr>
          <p:nvPr/>
        </p:nvPicPr>
        <p:blipFill>
          <a:blip r:embed="rId6">
            <a:extLst>
              <a:ext uri="{28A0092B-C50C-407E-A947-70E740481C1C}">
                <a14:useLocalDpi xmlns:a14="http://schemas.microsoft.com/office/drawing/2010/main" xmlns="" val="0"/>
              </a:ext>
            </a:extLst>
          </a:blip>
          <a:srcRect t="5946" r="854" b="18236"/>
          <a:stretch>
            <a:fillRect/>
          </a:stretch>
        </p:blipFill>
        <p:spPr bwMode="auto">
          <a:xfrm>
            <a:off x="2857500" y="1279525"/>
            <a:ext cx="5359400" cy="5578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174" name="Oval 6"/>
          <p:cNvSpPr>
            <a:spLocks noChangeArrowheads="1"/>
          </p:cNvSpPr>
          <p:nvPr/>
        </p:nvSpPr>
        <p:spPr bwMode="auto">
          <a:xfrm>
            <a:off x="3000375" y="3286125"/>
            <a:ext cx="2143125" cy="928688"/>
          </a:xfrm>
          <a:prstGeom prst="ellipse">
            <a:avLst/>
          </a:prstGeom>
          <a:solidFill>
            <a:srgbClr val="FF0000">
              <a:alpha val="20000"/>
            </a:srgbClr>
          </a:solidFill>
          <a:ln w="9525" algn="ctr">
            <a:solidFill>
              <a:schemeClr val="tx1"/>
            </a:solidFill>
            <a:round/>
            <a:headEnd/>
            <a:tailEnd/>
          </a:ln>
        </p:spPr>
        <p:txBody>
          <a:bodyPr/>
          <a:lstStyle/>
          <a:p>
            <a:endParaRPr lang="es-CL"/>
          </a:p>
        </p:txBody>
      </p:sp>
      <p:sp>
        <p:nvSpPr>
          <p:cNvPr id="7175" name="Oval 7"/>
          <p:cNvSpPr>
            <a:spLocks noChangeArrowheads="1"/>
          </p:cNvSpPr>
          <p:nvPr/>
        </p:nvSpPr>
        <p:spPr bwMode="auto">
          <a:xfrm>
            <a:off x="7000875" y="1357313"/>
            <a:ext cx="1285875" cy="571500"/>
          </a:xfrm>
          <a:prstGeom prst="ellipse">
            <a:avLst/>
          </a:prstGeom>
          <a:solidFill>
            <a:srgbClr val="FF0000">
              <a:alpha val="20000"/>
            </a:srgbClr>
          </a:solidFill>
          <a:ln w="9525" algn="ctr">
            <a:solidFill>
              <a:schemeClr val="tx1"/>
            </a:solidFill>
            <a:round/>
            <a:headEnd/>
            <a:tailEnd/>
          </a:ln>
        </p:spPr>
        <p:txBody>
          <a:bodyPr/>
          <a:lstStyle/>
          <a:p>
            <a:endParaRPr lang="es-CL"/>
          </a:p>
        </p:txBody>
      </p:sp>
      <p:sp>
        <p:nvSpPr>
          <p:cNvPr id="7176" name="Oval 8"/>
          <p:cNvSpPr>
            <a:spLocks noChangeArrowheads="1"/>
          </p:cNvSpPr>
          <p:nvPr/>
        </p:nvSpPr>
        <p:spPr bwMode="auto">
          <a:xfrm>
            <a:off x="6858000" y="6215063"/>
            <a:ext cx="1428750" cy="642937"/>
          </a:xfrm>
          <a:prstGeom prst="ellipse">
            <a:avLst/>
          </a:prstGeom>
          <a:solidFill>
            <a:srgbClr val="FF0000">
              <a:alpha val="39999"/>
            </a:srgbClr>
          </a:solidFill>
          <a:ln w="9525" algn="ctr">
            <a:solidFill>
              <a:schemeClr val="tx1"/>
            </a:solidFill>
            <a:round/>
            <a:headEnd/>
            <a:tailEnd/>
          </a:ln>
        </p:spPr>
        <p:txBody>
          <a:bodyPr/>
          <a:lstStyle/>
          <a:p>
            <a:endParaRPr lang="es-CL"/>
          </a:p>
        </p:txBody>
      </p:sp>
      <p:sp>
        <p:nvSpPr>
          <p:cNvPr id="7177" name="TextBox 9"/>
          <p:cNvSpPr txBox="1">
            <a:spLocks noChangeArrowheads="1"/>
          </p:cNvSpPr>
          <p:nvPr/>
        </p:nvSpPr>
        <p:spPr bwMode="auto">
          <a:xfrm>
            <a:off x="571500" y="1357313"/>
            <a:ext cx="2143125" cy="421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sz="1400" b="0"/>
              <a:t>La cotización se hace según cantidad y tipo de hormigón señalado en Ppto de proyecto.</a:t>
            </a:r>
          </a:p>
          <a:p>
            <a:pPr eaLnBrk="1" hangingPunct="1"/>
            <a:endParaRPr lang="es-CL"/>
          </a:p>
          <a:p>
            <a:pPr eaLnBrk="1" hangingPunct="1"/>
            <a:r>
              <a:rPr lang="es-CL" sz="1600"/>
              <a:t>Según esto, el m3 de hormigón h-25 elaborado en planta es $114.418 ($171.627 considerando un 50% en mano de obra)</a:t>
            </a:r>
          </a:p>
          <a:p>
            <a:pPr eaLnBrk="1" hangingPunct="1"/>
            <a:endParaRPr lang="es-CL" sz="1600"/>
          </a:p>
          <a:p>
            <a:pPr eaLnBrk="1" hangingPunct="1"/>
            <a:r>
              <a:rPr lang="es-CL" sz="1600"/>
              <a:t>En Ppto oficial de obra señala $305.670+IVA.</a:t>
            </a:r>
          </a:p>
        </p:txBody>
      </p:sp>
    </p:spTree>
    <p:extLst>
      <p:ext uri="{BB962C8B-B14F-4D97-AF65-F5344CB8AC3E}">
        <p14:creationId xmlns:p14="http://schemas.microsoft.com/office/powerpoint/2010/main" xmlns="" val="922062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7" name="TextBox 9"/>
          <p:cNvSpPr txBox="1">
            <a:spLocks noChangeArrowheads="1"/>
          </p:cNvSpPr>
          <p:nvPr/>
        </p:nvSpPr>
        <p:spPr bwMode="auto">
          <a:xfrm>
            <a:off x="571500" y="1384300"/>
            <a:ext cx="8286750"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just" eaLnBrk="1" hangingPunct="1"/>
            <a:r>
              <a:rPr lang="es-CL" sz="1400"/>
              <a:t>Las 53.27UF/m2 es un valor que no se condice con la calidad de la edificación ejecutada, se calcula que un valor adecuado debiera empinarse por las 15 UF por m2., incluso considerando el incremento que normalmente se aplica a obras, que presentan una cierta lejanía de los centros urbanos consolidados.</a:t>
            </a:r>
          </a:p>
          <a:p>
            <a:pPr algn="just" eaLnBrk="1" hangingPunct="1"/>
            <a:endParaRPr lang="es-CL" sz="1400"/>
          </a:p>
          <a:p>
            <a:pPr algn="just" eaLnBrk="1" hangingPunct="1"/>
            <a:r>
              <a:rPr lang="es-CL"/>
              <a:t>Estado de Conservación del edificio:</a:t>
            </a:r>
          </a:p>
          <a:p>
            <a:pPr eaLnBrk="1" hangingPunct="1"/>
            <a:endParaRPr lang="es-CL"/>
          </a:p>
        </p:txBody>
      </p:sp>
      <p:pic>
        <p:nvPicPr>
          <p:cNvPr id="8198" name="Picture 6" descr="IMG_2789.JP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571500" y="3000375"/>
            <a:ext cx="4000500"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9" name="TextBox 7"/>
          <p:cNvSpPr txBox="1">
            <a:spLocks noChangeArrowheads="1"/>
          </p:cNvSpPr>
          <p:nvPr/>
        </p:nvSpPr>
        <p:spPr bwMode="auto">
          <a:xfrm>
            <a:off x="5214938" y="3429000"/>
            <a:ext cx="3429000" cy="258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sz="1800"/>
              <a:t>En EETT se define como revestimiento, directamente sobre placa OSB, la aplicación de un “estuco elastomérico”, que no es otra cosa que una pintura texturada elastomérica que implica una baja resistencia al paso del tiempo.</a:t>
            </a:r>
          </a:p>
        </p:txBody>
      </p:sp>
    </p:spTree>
    <p:extLst>
      <p:ext uri="{BB962C8B-B14F-4D97-AF65-F5344CB8AC3E}">
        <p14:creationId xmlns:p14="http://schemas.microsoft.com/office/powerpoint/2010/main" xmlns="" val="2196926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8" descr="IMG_2785.JP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5357813" y="1000125"/>
            <a:ext cx="1743075"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9" descr="IMG_2787.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7215188" y="1000125"/>
            <a:ext cx="1736725" cy="231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3" name="Picture 10" descr="IMG_2794.JP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214313" y="3714750"/>
            <a:ext cx="3086100" cy="231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4" name="Picture 2" descr="C:\DELL\Willo (2011-2012)\Antofagasta\Sierra Gorda\Antecedentes de proyectos\04. Construcción y equipamiento Posta Rural\Imagenes\IMG_2790.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357563" y="3619500"/>
            <a:ext cx="2428875" cy="323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5" name="TextBox 11"/>
          <p:cNvSpPr txBox="1">
            <a:spLocks noChangeArrowheads="1"/>
          </p:cNvSpPr>
          <p:nvPr/>
        </p:nvSpPr>
        <p:spPr bwMode="auto">
          <a:xfrm>
            <a:off x="714375" y="1500188"/>
            <a:ext cx="45005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r" eaLnBrk="1" hangingPunct="1"/>
            <a:r>
              <a:rPr lang="es-CL"/>
              <a:t>Deficiencias en el montaje de canales de aguas lluvias</a:t>
            </a:r>
          </a:p>
        </p:txBody>
      </p:sp>
      <p:sp>
        <p:nvSpPr>
          <p:cNvPr id="9226" name="TextBox 12"/>
          <p:cNvSpPr txBox="1">
            <a:spLocks noChangeArrowheads="1"/>
          </p:cNvSpPr>
          <p:nvPr/>
        </p:nvSpPr>
        <p:spPr bwMode="auto">
          <a:xfrm>
            <a:off x="6000750" y="4000500"/>
            <a:ext cx="28575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a:t>Deficiencia de revestimiento especificado para proyecto.</a:t>
            </a:r>
          </a:p>
        </p:txBody>
      </p:sp>
    </p:spTree>
    <p:extLst>
      <p:ext uri="{BB962C8B-B14F-4D97-AF65-F5344CB8AC3E}">
        <p14:creationId xmlns:p14="http://schemas.microsoft.com/office/powerpoint/2010/main" xmlns="" val="2112370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3"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TextBox 11"/>
          <p:cNvSpPr txBox="1">
            <a:spLocks noChangeArrowheads="1"/>
          </p:cNvSpPr>
          <p:nvPr/>
        </p:nvSpPr>
        <p:spPr bwMode="auto">
          <a:xfrm>
            <a:off x="5929313" y="3214688"/>
            <a:ext cx="2928937"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a:t>Elementos de terminación, quincallería y revestimientos de líneas económicas.</a:t>
            </a:r>
          </a:p>
        </p:txBody>
      </p:sp>
      <p:pic>
        <p:nvPicPr>
          <p:cNvPr id="10246" name="Picture 13" descr="IMG_2801.JP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500313" y="1428750"/>
            <a:ext cx="3089275" cy="231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7" name="Picture 14" descr="IMG_2806.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571500" y="1428750"/>
            <a:ext cx="1874838" cy="250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8" name="Picture 15" descr="IMG_2807.JP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3357563" y="3786188"/>
            <a:ext cx="2232025" cy="297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9" name="Picture 16" descr="IMG_2808.JPG"/>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571500" y="4000500"/>
            <a:ext cx="2762250" cy="207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763441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9" name="TextBox 6"/>
          <p:cNvSpPr txBox="1">
            <a:spLocks noChangeArrowheads="1"/>
          </p:cNvSpPr>
          <p:nvPr/>
        </p:nvSpPr>
        <p:spPr bwMode="auto">
          <a:xfrm>
            <a:off x="2500313" y="285750"/>
            <a:ext cx="65008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a:t>B. Piscinas Techadas Sierra Gorda y Baquedano</a:t>
            </a:r>
          </a:p>
        </p:txBody>
      </p:sp>
      <p:graphicFrame>
        <p:nvGraphicFramePr>
          <p:cNvPr id="12" name="Table 11"/>
          <p:cNvGraphicFramePr>
            <a:graphicFrameLocks noGrp="1"/>
          </p:cNvGraphicFramePr>
          <p:nvPr/>
        </p:nvGraphicFramePr>
        <p:xfrm>
          <a:off x="214313" y="1428750"/>
          <a:ext cx="8715375" cy="3491002"/>
        </p:xfrm>
        <a:graphic>
          <a:graphicData uri="http://schemas.openxmlformats.org/drawingml/2006/table">
            <a:tbl>
              <a:tblPr/>
              <a:tblGrid>
                <a:gridCol w="851354"/>
                <a:gridCol w="1555923"/>
                <a:gridCol w="1673351"/>
                <a:gridCol w="704570"/>
                <a:gridCol w="1376113"/>
                <a:gridCol w="924748"/>
                <a:gridCol w="1629316"/>
              </a:tblGrid>
              <a:tr h="222803">
                <a:tc>
                  <a:txBody>
                    <a:bodyPr/>
                    <a:lstStyle/>
                    <a:p>
                      <a:pPr algn="l" fontAlgn="b"/>
                      <a:r>
                        <a:rPr lang="es-CL" sz="14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latin typeface="Calibri"/>
                        </a:rPr>
                        <a:t>Nombre del Proyecto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CL" sz="1400" b="1" i="0" u="none" strike="noStrike">
                          <a:solidFill>
                            <a:srgbClr val="000000"/>
                          </a:solidFill>
                          <a:latin typeface="Calibri"/>
                        </a:rPr>
                        <a:t>PISCINA TECHADA DE BAQUEDANO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algn="ctr" fontAlgn="b"/>
                      <a:r>
                        <a:rPr lang="es-CL" sz="1400" b="1" i="0" u="none" strike="noStrike">
                          <a:solidFill>
                            <a:srgbClr val="000000"/>
                          </a:solidFill>
                          <a:latin typeface="Calibri"/>
                        </a:rPr>
                        <a:t>ID: 3847.1031.LP08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03">
                <a:tc>
                  <a:txBody>
                    <a:bodyPr/>
                    <a:lstStyle/>
                    <a:p>
                      <a:pPr algn="l" fontAlgn="b"/>
                      <a:r>
                        <a:rPr lang="es-CL" sz="14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latin typeface="Calibri"/>
                        </a:rPr>
                        <a:t>Ubicación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400" b="0" i="0" u="none" strike="noStrike">
                          <a:solidFill>
                            <a:srgbClr val="000000"/>
                          </a:solidFill>
                          <a:latin typeface="Calibri"/>
                        </a:rPr>
                        <a:t>Av. Jaime Guzman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400" b="0" i="0" u="none" strike="noStrike">
                          <a:solidFill>
                            <a:srgbClr val="000000"/>
                          </a:solidFill>
                          <a:latin typeface="Calibri"/>
                        </a:rPr>
                        <a: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a:solidFill>
                            <a:srgbClr val="000000"/>
                          </a:solidFill>
                          <a:latin typeface="Calibri"/>
                        </a:rPr>
                        <a:t>sin referencia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03">
                <a:tc>
                  <a:txBody>
                    <a:bodyPr/>
                    <a:lstStyle/>
                    <a:p>
                      <a:pPr algn="l" fontAlgn="b"/>
                      <a:r>
                        <a:rPr lang="es-CL" sz="14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latin typeface="Calibri"/>
                        </a:rPr>
                        <a:t>Autor Proyecto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400" b="0" i="0" u="none" strike="noStrike">
                          <a:solidFill>
                            <a:srgbClr val="000000"/>
                          </a:solidFill>
                          <a:latin typeface="Calibri"/>
                        </a:rPr>
                        <a:t>Arqto.Alejandro Gómez Yoma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400" b="0" i="0" u="none" strike="noStrike">
                          <a:solidFill>
                            <a:srgbClr val="000000"/>
                          </a:solidFill>
                          <a:latin typeface="Calibri"/>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a:solidFill>
                            <a:srgbClr val="000000"/>
                          </a:solidFill>
                          <a:latin typeface="Calibri"/>
                        </a:rPr>
                        <a:t>18.07.2005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03">
                <a:tc>
                  <a:txBody>
                    <a:bodyPr/>
                    <a:lstStyle/>
                    <a:p>
                      <a:pPr algn="l" fontAlgn="b"/>
                      <a:r>
                        <a:rPr lang="es-CL" sz="14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latin typeface="Calibri"/>
                        </a:rPr>
                        <a:t>Contratista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400" b="1" i="0" u="none" strike="noStrike" dirty="0">
                          <a:solidFill>
                            <a:srgbClr val="000000"/>
                          </a:solidFill>
                          <a:latin typeface="Calibri"/>
                        </a:rPr>
                        <a:t>CHC Construcciones y Servicios LTDA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400" b="0" i="0" u="none" strike="noStrike">
                          <a:solidFill>
                            <a:srgbClr val="000000"/>
                          </a:solidFill>
                          <a:latin typeface="Calibri"/>
                        </a:rPr>
                        <a:t>Fecha Ctto.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a:solidFill>
                            <a:srgbClr val="000000"/>
                          </a:solidFill>
                          <a:latin typeface="Calibri"/>
                        </a:rPr>
                        <a:t>21.11.2008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03">
                <a:tc>
                  <a:txBody>
                    <a:bodyPr/>
                    <a:lstStyle/>
                    <a:p>
                      <a:pPr algn="l" fontAlgn="b"/>
                      <a:r>
                        <a:rPr lang="es-CL" sz="14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latin typeface="Calibri"/>
                        </a:rPr>
                        <a:t>ITO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400" b="0" i="0" u="none" strike="noStrike" dirty="0" err="1">
                          <a:solidFill>
                            <a:srgbClr val="000000"/>
                          </a:solidFill>
                          <a:latin typeface="Calibri"/>
                        </a:rPr>
                        <a:t>Meryn</a:t>
                      </a:r>
                      <a:r>
                        <a:rPr lang="es-CL" sz="1400" b="0" i="0" u="none" strike="noStrike" dirty="0">
                          <a:solidFill>
                            <a:srgbClr val="000000"/>
                          </a:solidFill>
                          <a:latin typeface="Calibri"/>
                        </a:rPr>
                        <a:t> Ramos Flores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400" b="0" i="0" u="none" strike="noStrike">
                          <a:solidFill>
                            <a:srgbClr val="000000"/>
                          </a:solidFill>
                          <a:latin typeface="Calibri"/>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a:solidFill>
                            <a:srgbClr val="000000"/>
                          </a:solidFill>
                          <a:latin typeface="Calibri"/>
                        </a:rPr>
                        <a:t>02.01.2009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944">
                <a:tc>
                  <a:txBody>
                    <a:bodyPr/>
                    <a:lstStyle/>
                    <a:p>
                      <a:pPr algn="l" fontAlgn="b"/>
                      <a:r>
                        <a:rPr lang="es-CL" sz="14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latin typeface="Calibri"/>
                        </a:rPr>
                        <a:t>Mandante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b"/>
                      <a:r>
                        <a:rPr lang="es-CL" sz="1400" b="1" i="0" u="none" strike="noStrike">
                          <a:solidFill>
                            <a:srgbClr val="000000"/>
                          </a:solidFill>
                          <a:latin typeface="Calibri"/>
                        </a:rPr>
                        <a:t>MUNICIPALIDAD DE SIERRA GORDA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222803">
                <a:tc>
                  <a:txBody>
                    <a:bodyPr/>
                    <a:lstStyle/>
                    <a:p>
                      <a:pPr algn="l" fontAlgn="b"/>
                      <a:r>
                        <a:rPr lang="es-CL" sz="14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latin typeface="Calibri"/>
                        </a:rPr>
                        <a:t>Permiso de Obra 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a:solidFill>
                            <a:srgbClr val="000000"/>
                          </a:solidFill>
                          <a:latin typeface="Calibri"/>
                        </a:rPr>
                        <a:t>No tiene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CL" sz="1400" b="0" i="0" u="none" strike="noStrike">
                          <a:solidFill>
                            <a:srgbClr val="000000"/>
                          </a:solidFill>
                          <a:latin typeface="Calibri"/>
                        </a:rPr>
                        <a:t>Obs.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l" fontAlgn="auto"/>
                      <a:r>
                        <a:rPr lang="es-CL" sz="1400" b="0" i="0" u="none" strike="noStrike" dirty="0">
                          <a:solidFill>
                            <a:srgbClr val="000000"/>
                          </a:solidFill>
                          <a:latin typeface="Calibri"/>
                        </a:rPr>
                        <a:t>No ha presentado expediente en SEREMI MINVU Región de Antofagasta. No cuenta con informe de Revisor </a:t>
                      </a:r>
                      <a:r>
                        <a:rPr lang="es-CL" sz="1400" b="0" i="0" u="none" strike="noStrike" dirty="0" err="1">
                          <a:solidFill>
                            <a:srgbClr val="000000"/>
                          </a:solidFill>
                          <a:latin typeface="Calibri"/>
                        </a:rPr>
                        <a:t>Indepen</a:t>
                      </a:r>
                      <a:r>
                        <a:rPr lang="es-CL" sz="1400" b="0" i="0" u="none" strike="noStrike" dirty="0">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CL"/>
                    </a:p>
                  </a:txBody>
                  <a:tcPr/>
                </a:tc>
                <a:tc rowSpan="2" hMerge="1">
                  <a:txBody>
                    <a:bodyPr/>
                    <a:lstStyle/>
                    <a:p>
                      <a:endParaRPr lang="es-CL"/>
                    </a:p>
                  </a:txBody>
                  <a:tcPr/>
                </a:tc>
              </a:tr>
              <a:tr h="417246">
                <a:tc>
                  <a:txBody>
                    <a:bodyPr/>
                    <a:lstStyle/>
                    <a:p>
                      <a:pPr algn="l" fontAlgn="b"/>
                      <a:r>
                        <a:rPr lang="es-CL" sz="14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latin typeface="Calibri"/>
                        </a:rPr>
                        <a:t>Certificado Recep. 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400" b="0" i="0" u="none" strike="noStrike">
                          <a:solidFill>
                            <a:srgbClr val="000000"/>
                          </a:solidFill>
                          <a:latin typeface="Calibri"/>
                        </a:rPr>
                        <a:t>No tiene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gridSpan="3" vMerge="1">
                  <a:txBody>
                    <a:bodyPr/>
                    <a:lstStyle/>
                    <a:p>
                      <a:endParaRPr lang="es-CL"/>
                    </a:p>
                  </a:txBody>
                  <a:tcPr/>
                </a:tc>
                <a:tc hMerge="1" vMerge="1">
                  <a:txBody>
                    <a:bodyPr/>
                    <a:lstStyle/>
                    <a:p>
                      <a:endParaRPr lang="es-CL"/>
                    </a:p>
                  </a:txBody>
                  <a:tcPr/>
                </a:tc>
                <a:tc hMerge="1" vMerge="1">
                  <a:txBody>
                    <a:bodyPr/>
                    <a:lstStyle/>
                    <a:p>
                      <a:endParaRPr lang="es-CL"/>
                    </a:p>
                  </a:txBody>
                  <a:tcPr/>
                </a:tc>
              </a:tr>
              <a:tr h="222803">
                <a:tc>
                  <a:txBody>
                    <a:bodyPr/>
                    <a:lstStyle/>
                    <a:p>
                      <a:pPr algn="l" fontAlgn="b"/>
                      <a:r>
                        <a:rPr lang="es-CL" sz="1400" b="0"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CL" sz="1400" b="0" i="0" u="none" strike="noStrike">
                          <a:solidFill>
                            <a:srgbClr val="000000"/>
                          </a:solidFill>
                          <a:latin typeface="Calibri"/>
                        </a:rPr>
                        <a:t>DESCRIPCIÓN DEL PROYECTO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1280099">
                <a:tc gridSpan="7">
                  <a:txBody>
                    <a:bodyPr/>
                    <a:lstStyle/>
                    <a:p>
                      <a:pPr algn="just" fontAlgn="t"/>
                      <a:r>
                        <a:rPr lang="es-CL" sz="1400" b="0" i="0" u="none" strike="noStrike" dirty="0">
                          <a:solidFill>
                            <a:srgbClr val="000000"/>
                          </a:solidFill>
                          <a:latin typeface="Calibri"/>
                        </a:rPr>
                        <a:t>La obra considera la ejecución de un </a:t>
                      </a:r>
                      <a:r>
                        <a:rPr lang="es-CL" sz="1400" b="1" i="0" u="none" strike="noStrike" dirty="0">
                          <a:solidFill>
                            <a:srgbClr val="000000"/>
                          </a:solidFill>
                          <a:latin typeface="Calibri"/>
                        </a:rPr>
                        <a:t>Edificio de Uso Público</a:t>
                      </a:r>
                      <a:r>
                        <a:rPr lang="es-CL" sz="1400" b="0" i="0" u="none" strike="noStrike" dirty="0">
                          <a:solidFill>
                            <a:srgbClr val="000000"/>
                          </a:solidFill>
                          <a:latin typeface="Calibri"/>
                        </a:rPr>
                        <a:t>, con capacidad para 308 personas (según proyecto) destinado a una piscina </a:t>
                      </a:r>
                      <a:r>
                        <a:rPr lang="es-CL" sz="1400" b="0" i="0" u="none" strike="noStrike" dirty="0" err="1">
                          <a:solidFill>
                            <a:srgbClr val="000000"/>
                          </a:solidFill>
                          <a:latin typeface="Calibri"/>
                        </a:rPr>
                        <a:t>semiolímpica</a:t>
                      </a:r>
                      <a:r>
                        <a:rPr lang="es-CL" sz="1400" b="0" i="0" u="none" strike="noStrike" dirty="0">
                          <a:solidFill>
                            <a:srgbClr val="000000"/>
                          </a:solidFill>
                          <a:latin typeface="Calibri"/>
                        </a:rPr>
                        <a:t>, techada y temperada, inserta en una edificación de 1051,09m2, con estructura de Hormigón Armado y sectores o dependencias en estructura de bloques de Hormigón.</a:t>
                      </a:r>
                      <a:br>
                        <a:rPr lang="es-CL" sz="1400" b="0" i="0" u="none" strike="noStrike" dirty="0">
                          <a:solidFill>
                            <a:srgbClr val="000000"/>
                          </a:solidFill>
                          <a:latin typeface="Calibri"/>
                        </a:rPr>
                      </a:br>
                      <a:r>
                        <a:rPr lang="es-CL" sz="1400" b="0" i="0" u="none" strike="noStrike" dirty="0">
                          <a:solidFill>
                            <a:srgbClr val="000000"/>
                          </a:solidFill>
                          <a:latin typeface="Calibri"/>
                        </a:rPr>
                        <a:t>El emplazamiento de la edificación se conforma en un sitio sin mayor urbanización, con accesos a través de huellas de tierra, distante a unos 300mts de la agrupación de viviendas más cercana.</a:t>
                      </a:r>
                      <a:br>
                        <a:rPr lang="es-CL" sz="1400" b="0" i="0" u="none" strike="noStrike" dirty="0">
                          <a:solidFill>
                            <a:srgbClr val="000000"/>
                          </a:solidFill>
                          <a:latin typeface="Calibri"/>
                        </a:rPr>
                      </a:br>
                      <a:endParaRPr lang="es-CL" sz="14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bl>
          </a:graphicData>
        </a:graphic>
      </p:graphicFrame>
      <p:sp>
        <p:nvSpPr>
          <p:cNvPr id="11328" name="Rectangle 12"/>
          <p:cNvSpPr>
            <a:spLocks noChangeArrowheads="1"/>
          </p:cNvSpPr>
          <p:nvPr/>
        </p:nvSpPr>
        <p:spPr bwMode="auto">
          <a:xfrm>
            <a:off x="3071813" y="2071688"/>
            <a:ext cx="2928937" cy="285750"/>
          </a:xfrm>
          <a:prstGeom prst="rect">
            <a:avLst/>
          </a:prstGeom>
          <a:solidFill>
            <a:srgbClr val="FFFF00">
              <a:alpha val="39999"/>
            </a:srgbClr>
          </a:solidFill>
          <a:ln w="9525" algn="ctr">
            <a:solidFill>
              <a:schemeClr val="tx1"/>
            </a:solidFill>
            <a:round/>
            <a:headEnd/>
            <a:tailEnd/>
          </a:ln>
        </p:spPr>
        <p:txBody>
          <a:bodyPr/>
          <a:lstStyle/>
          <a:p>
            <a:endParaRPr lang="es-CL"/>
          </a:p>
        </p:txBody>
      </p:sp>
      <p:sp>
        <p:nvSpPr>
          <p:cNvPr id="11329" name="Oval 13"/>
          <p:cNvSpPr>
            <a:spLocks noChangeArrowheads="1"/>
          </p:cNvSpPr>
          <p:nvPr/>
        </p:nvSpPr>
        <p:spPr bwMode="auto">
          <a:xfrm>
            <a:off x="2500313" y="2643188"/>
            <a:ext cx="2000250" cy="928687"/>
          </a:xfrm>
          <a:prstGeom prst="ellipse">
            <a:avLst/>
          </a:prstGeom>
          <a:solidFill>
            <a:srgbClr val="FF0000">
              <a:alpha val="39999"/>
            </a:srgbClr>
          </a:solidFill>
          <a:ln w="9525" algn="ctr">
            <a:solidFill>
              <a:schemeClr val="tx1"/>
            </a:solidFill>
            <a:round/>
            <a:headEnd/>
            <a:tailEnd/>
          </a:ln>
        </p:spPr>
        <p:txBody>
          <a:bodyPr/>
          <a:lstStyle/>
          <a:p>
            <a:endParaRPr lang="es-CL"/>
          </a:p>
        </p:txBody>
      </p:sp>
      <p:sp>
        <p:nvSpPr>
          <p:cNvPr id="11330" name="Rectangle 14"/>
          <p:cNvSpPr>
            <a:spLocks noChangeArrowheads="1"/>
          </p:cNvSpPr>
          <p:nvPr/>
        </p:nvSpPr>
        <p:spPr bwMode="auto">
          <a:xfrm>
            <a:off x="4929188" y="2714625"/>
            <a:ext cx="4071937" cy="785813"/>
          </a:xfrm>
          <a:prstGeom prst="rect">
            <a:avLst/>
          </a:prstGeom>
          <a:solidFill>
            <a:srgbClr val="FFFF00">
              <a:alpha val="39999"/>
            </a:srgbClr>
          </a:solidFill>
          <a:ln w="9525" algn="ctr">
            <a:solidFill>
              <a:schemeClr val="tx1"/>
            </a:solidFill>
            <a:round/>
            <a:headEnd/>
            <a:tailEnd/>
          </a:ln>
        </p:spPr>
        <p:txBody>
          <a:bodyPr/>
          <a:lstStyle/>
          <a:p>
            <a:endParaRPr lang="es-CL"/>
          </a:p>
        </p:txBody>
      </p:sp>
    </p:spTree>
    <p:extLst>
      <p:ext uri="{BB962C8B-B14F-4D97-AF65-F5344CB8AC3E}">
        <p14:creationId xmlns:p14="http://schemas.microsoft.com/office/powerpoint/2010/main" xmlns="" val="510183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b="22653"/>
          <a:stretch>
            <a:fillRect/>
          </a:stretch>
        </p:blipFill>
        <p:spPr bwMode="auto">
          <a:xfrm>
            <a:off x="0" y="0"/>
            <a:ext cx="9144000" cy="98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7114" t="29579" r="35268" b="22028"/>
          <a:stretch/>
        </p:blipFill>
        <p:spPr bwMode="auto">
          <a:xfrm>
            <a:off x="2051050" y="764705"/>
            <a:ext cx="5545286" cy="6104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365" name="Text Box 5"/>
          <p:cNvSpPr txBox="1">
            <a:spLocks noChangeArrowheads="1"/>
          </p:cNvSpPr>
          <p:nvPr/>
        </p:nvSpPr>
        <p:spPr bwMode="auto">
          <a:xfrm>
            <a:off x="2339975" y="188913"/>
            <a:ext cx="680402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pPr>
            <a:r>
              <a:rPr lang="es-CL" dirty="0">
                <a:solidFill>
                  <a:srgbClr val="FFFFFF"/>
                </a:solidFill>
                <a:latin typeface="Arial Narrow" pitchFamily="34" charset="0"/>
              </a:rPr>
              <a:t>Marco Normativo</a:t>
            </a:r>
            <a:endParaRPr lang="es-ES" dirty="0">
              <a:solidFill>
                <a:srgbClr val="FFFFFF"/>
              </a:solidFill>
              <a:latin typeface="Arial Narrow" pitchFamily="34" charset="0"/>
            </a:endParaRPr>
          </a:p>
        </p:txBody>
      </p:sp>
      <p:pic>
        <p:nvPicPr>
          <p:cNvPr id="15363" name="Picture 3" descr="logo fortunat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205538"/>
            <a:ext cx="2555875" cy="65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2"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3" name="TextBox 6"/>
          <p:cNvSpPr txBox="1">
            <a:spLocks noChangeArrowheads="1"/>
          </p:cNvSpPr>
          <p:nvPr/>
        </p:nvSpPr>
        <p:spPr bwMode="auto">
          <a:xfrm>
            <a:off x="2500313" y="285750"/>
            <a:ext cx="65008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a:t>B. Piscinas Techadas Sierra Gorda y Baquedano</a:t>
            </a:r>
          </a:p>
        </p:txBody>
      </p:sp>
      <p:sp>
        <p:nvSpPr>
          <p:cNvPr id="12294" name="Rectangle 12"/>
          <p:cNvSpPr>
            <a:spLocks noChangeArrowheads="1"/>
          </p:cNvSpPr>
          <p:nvPr/>
        </p:nvSpPr>
        <p:spPr bwMode="auto">
          <a:xfrm>
            <a:off x="3071813" y="2286000"/>
            <a:ext cx="2928937" cy="285750"/>
          </a:xfrm>
          <a:prstGeom prst="rect">
            <a:avLst/>
          </a:prstGeom>
          <a:solidFill>
            <a:srgbClr val="FFFF00">
              <a:alpha val="39999"/>
            </a:srgbClr>
          </a:solidFill>
          <a:ln w="9525" algn="ctr">
            <a:solidFill>
              <a:schemeClr val="tx1"/>
            </a:solidFill>
            <a:round/>
            <a:headEnd/>
            <a:tailEnd/>
          </a:ln>
        </p:spPr>
        <p:txBody>
          <a:bodyPr/>
          <a:lstStyle/>
          <a:p>
            <a:endParaRPr lang="es-CL"/>
          </a:p>
        </p:txBody>
      </p:sp>
      <p:sp>
        <p:nvSpPr>
          <p:cNvPr id="12295" name="Oval 13"/>
          <p:cNvSpPr>
            <a:spLocks noChangeArrowheads="1"/>
          </p:cNvSpPr>
          <p:nvPr/>
        </p:nvSpPr>
        <p:spPr bwMode="auto">
          <a:xfrm>
            <a:off x="2428875" y="3143250"/>
            <a:ext cx="2000250" cy="928688"/>
          </a:xfrm>
          <a:prstGeom prst="ellipse">
            <a:avLst/>
          </a:prstGeom>
          <a:solidFill>
            <a:srgbClr val="FF0000">
              <a:alpha val="39999"/>
            </a:srgbClr>
          </a:solidFill>
          <a:ln w="9525" algn="ctr">
            <a:solidFill>
              <a:schemeClr val="tx1"/>
            </a:solidFill>
            <a:round/>
            <a:headEnd/>
            <a:tailEnd/>
          </a:ln>
        </p:spPr>
        <p:txBody>
          <a:bodyPr/>
          <a:lstStyle/>
          <a:p>
            <a:endParaRPr lang="es-CL"/>
          </a:p>
        </p:txBody>
      </p:sp>
      <p:sp>
        <p:nvSpPr>
          <p:cNvPr id="12296" name="Rectangle 14"/>
          <p:cNvSpPr>
            <a:spLocks noChangeArrowheads="1"/>
          </p:cNvSpPr>
          <p:nvPr/>
        </p:nvSpPr>
        <p:spPr bwMode="auto">
          <a:xfrm>
            <a:off x="4857750" y="3143250"/>
            <a:ext cx="4071938" cy="785813"/>
          </a:xfrm>
          <a:prstGeom prst="rect">
            <a:avLst/>
          </a:prstGeom>
          <a:solidFill>
            <a:srgbClr val="FFFF00">
              <a:alpha val="39999"/>
            </a:srgbClr>
          </a:solidFill>
          <a:ln w="9525" algn="ctr">
            <a:solidFill>
              <a:schemeClr val="tx1"/>
            </a:solidFill>
            <a:round/>
            <a:headEnd/>
            <a:tailEnd/>
          </a:ln>
        </p:spPr>
        <p:txBody>
          <a:bodyPr/>
          <a:lstStyle/>
          <a:p>
            <a:endParaRPr lang="es-CL"/>
          </a:p>
        </p:txBody>
      </p:sp>
      <p:graphicFrame>
        <p:nvGraphicFramePr>
          <p:cNvPr id="10" name="Table 9"/>
          <p:cNvGraphicFramePr>
            <a:graphicFrameLocks noGrp="1"/>
          </p:cNvGraphicFramePr>
          <p:nvPr/>
        </p:nvGraphicFramePr>
        <p:xfrm>
          <a:off x="285750" y="1214438"/>
          <a:ext cx="8643938" cy="4437061"/>
        </p:xfrm>
        <a:graphic>
          <a:graphicData uri="http://schemas.openxmlformats.org/drawingml/2006/table">
            <a:tbl>
              <a:tblPr/>
              <a:tblGrid>
                <a:gridCol w="836396"/>
                <a:gridCol w="1502678"/>
                <a:gridCol w="1616087"/>
                <a:gridCol w="680457"/>
                <a:gridCol w="1360916"/>
                <a:gridCol w="893100"/>
                <a:gridCol w="1754304"/>
              </a:tblGrid>
              <a:tr h="426779">
                <a:tc>
                  <a:txBody>
                    <a:bodyPr/>
                    <a:lstStyle/>
                    <a:p>
                      <a:pPr algn="l" fontAlgn="b"/>
                      <a:r>
                        <a:rPr lang="es-CL" sz="14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latin typeface="Calibri"/>
                        </a:rPr>
                        <a:t>Nombre del Proyecto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CL" sz="1400" b="1" i="0" u="none" strike="noStrike">
                          <a:solidFill>
                            <a:srgbClr val="000000"/>
                          </a:solidFill>
                          <a:latin typeface="Calibri"/>
                        </a:rPr>
                        <a:t>PISCINA RECREATIVA DE SIERRA GORDA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algn="ctr" fontAlgn="b"/>
                      <a:r>
                        <a:rPr lang="es-CL" sz="1400" b="1" i="0" u="none" strike="noStrike">
                          <a:solidFill>
                            <a:srgbClr val="000000"/>
                          </a:solidFill>
                          <a:latin typeface="Calibri"/>
                        </a:rPr>
                        <a:t>ID: 3847.3.LP08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259">
                <a:tc>
                  <a:txBody>
                    <a:bodyPr/>
                    <a:lstStyle/>
                    <a:p>
                      <a:pPr algn="l" fontAlgn="b"/>
                      <a:r>
                        <a:rPr lang="es-CL" sz="14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latin typeface="Calibri"/>
                        </a:rPr>
                        <a:t>Ubicación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400" b="0" i="0" u="none" strike="noStrike">
                          <a:solidFill>
                            <a:srgbClr val="000000"/>
                          </a:solidFill>
                          <a:latin typeface="Calibri"/>
                        </a:rPr>
                        <a:t>Sierra Gorda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400" b="0" i="0" u="none" strike="noStrike">
                          <a:solidFill>
                            <a:srgbClr val="000000"/>
                          </a:solidFill>
                          <a:latin typeface="Calibri"/>
                        </a:rPr>
                        <a: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a:solidFill>
                            <a:srgbClr val="000000"/>
                          </a:solidFill>
                          <a:latin typeface="Calibri"/>
                        </a:rPr>
                        <a:t>sin referencia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259">
                <a:tc>
                  <a:txBody>
                    <a:bodyPr/>
                    <a:lstStyle/>
                    <a:p>
                      <a:pPr algn="l" fontAlgn="b"/>
                      <a:r>
                        <a:rPr lang="es-CL" sz="14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latin typeface="Calibri"/>
                        </a:rPr>
                        <a:t>Autor Proyecto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400" b="0" i="0" u="none" strike="noStrike">
                          <a:solidFill>
                            <a:srgbClr val="000000"/>
                          </a:solidFill>
                          <a:latin typeface="Calibri"/>
                        </a:rPr>
                        <a:t>Claudio Herrera Cabezas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400" b="0" i="0" u="none" strike="noStrike">
                          <a:solidFill>
                            <a:srgbClr val="000000"/>
                          </a:solidFill>
                          <a:latin typeface="Calibri"/>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259">
                <a:tc>
                  <a:txBody>
                    <a:bodyPr/>
                    <a:lstStyle/>
                    <a:p>
                      <a:pPr algn="l" fontAlgn="b"/>
                      <a:r>
                        <a:rPr lang="es-CL" sz="14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latin typeface="Calibri"/>
                        </a:rPr>
                        <a:t>Contratista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400" b="0" i="0" u="none" strike="noStrike">
                          <a:solidFill>
                            <a:srgbClr val="000000"/>
                          </a:solidFill>
                          <a:latin typeface="Calibri"/>
                        </a:rPr>
                        <a:t>CHC Construcciones y Servicios LTDA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400" b="0" i="0" u="none" strike="noStrike">
                          <a:solidFill>
                            <a:srgbClr val="000000"/>
                          </a:solidFill>
                          <a:latin typeface="Calibri"/>
                        </a:rPr>
                        <a:t>Fecha Ctto.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a:solidFill>
                            <a:srgbClr val="000000"/>
                          </a:solidFill>
                          <a:latin typeface="Calibri"/>
                        </a:rPr>
                        <a:t>06.03.2008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259">
                <a:tc>
                  <a:txBody>
                    <a:bodyPr/>
                    <a:lstStyle/>
                    <a:p>
                      <a:pPr algn="l" fontAlgn="b"/>
                      <a:r>
                        <a:rPr lang="es-CL" sz="14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latin typeface="Calibri"/>
                        </a:rPr>
                        <a:t>ITO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400" b="0" i="0" u="none" strike="noStrike" dirty="0" err="1">
                          <a:solidFill>
                            <a:srgbClr val="000000"/>
                          </a:solidFill>
                          <a:latin typeface="Calibri"/>
                        </a:rPr>
                        <a:t>Meryn</a:t>
                      </a:r>
                      <a:r>
                        <a:rPr lang="es-CL" sz="1400" b="0" i="0" u="none" strike="noStrike" dirty="0">
                          <a:solidFill>
                            <a:srgbClr val="000000"/>
                          </a:solidFill>
                          <a:latin typeface="Calibri"/>
                        </a:rPr>
                        <a:t> Ramos Flores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400" b="0" i="0" u="none" strike="noStrike">
                          <a:solidFill>
                            <a:srgbClr val="000000"/>
                          </a:solidFill>
                          <a:latin typeface="Calibri"/>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671">
                <a:tc>
                  <a:txBody>
                    <a:bodyPr/>
                    <a:lstStyle/>
                    <a:p>
                      <a:pPr algn="l" fontAlgn="b"/>
                      <a:r>
                        <a:rPr lang="es-CL" sz="14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400" b="0" i="0" u="none" strike="noStrike" dirty="0">
                          <a:solidFill>
                            <a:srgbClr val="000000"/>
                          </a:solidFill>
                          <a:latin typeface="Calibri"/>
                        </a:rPr>
                        <a:t>Mandante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b"/>
                      <a:r>
                        <a:rPr lang="es-CL" sz="1400" b="1" i="0" u="none" strike="noStrike" dirty="0">
                          <a:solidFill>
                            <a:srgbClr val="000000"/>
                          </a:solidFill>
                          <a:latin typeface="Calibri"/>
                        </a:rPr>
                        <a:t>MUNICIPALIDAD DE SIERRA GORDA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308259">
                <a:tc>
                  <a:txBody>
                    <a:bodyPr/>
                    <a:lstStyle/>
                    <a:p>
                      <a:pPr algn="l" fontAlgn="b"/>
                      <a:r>
                        <a:rPr lang="es-CL" sz="14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latin typeface="Calibri"/>
                        </a:rPr>
                        <a:t>Permiso de Obra 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a:solidFill>
                            <a:srgbClr val="000000"/>
                          </a:solidFill>
                          <a:latin typeface="Calibri"/>
                        </a:rPr>
                        <a:t>No tiene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CL" sz="1400" b="0" i="0" u="none" strike="noStrike">
                          <a:solidFill>
                            <a:srgbClr val="000000"/>
                          </a:solidFill>
                          <a:latin typeface="Calibri"/>
                        </a:rPr>
                        <a:t>Obs.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l" fontAlgn="auto"/>
                      <a:r>
                        <a:rPr lang="es-CL" sz="1400" b="0" i="0" u="none" strike="noStrike">
                          <a:solidFill>
                            <a:srgbClr val="000000"/>
                          </a:solidFill>
                          <a:latin typeface="Calibri"/>
                        </a:rPr>
                        <a:t>No ha presentado expediente en SEREMI MINVU Región de Antofagasta. No cuenta con informe de Revisor Indep.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CL"/>
                    </a:p>
                  </a:txBody>
                  <a:tcPr/>
                </a:tc>
                <a:tc rowSpan="2" hMerge="1">
                  <a:txBody>
                    <a:bodyPr/>
                    <a:lstStyle/>
                    <a:p>
                      <a:endParaRPr lang="es-CL"/>
                    </a:p>
                  </a:txBody>
                  <a:tcPr/>
                </a:tc>
              </a:tr>
              <a:tr h="426779">
                <a:tc>
                  <a:txBody>
                    <a:bodyPr/>
                    <a:lstStyle/>
                    <a:p>
                      <a:pPr algn="l" fontAlgn="b"/>
                      <a:r>
                        <a:rPr lang="es-CL" sz="14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400" b="0" i="0" u="none" strike="noStrike">
                          <a:solidFill>
                            <a:srgbClr val="000000"/>
                          </a:solidFill>
                          <a:latin typeface="Calibri"/>
                        </a:rPr>
                        <a:t>Certificado Recep. 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400" b="0" i="0" u="none" strike="noStrike">
                          <a:solidFill>
                            <a:srgbClr val="000000"/>
                          </a:solidFill>
                          <a:latin typeface="Calibri"/>
                        </a:rPr>
                        <a:t>No tiene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gridSpan="3" vMerge="1">
                  <a:txBody>
                    <a:bodyPr/>
                    <a:lstStyle/>
                    <a:p>
                      <a:endParaRPr lang="es-CL"/>
                    </a:p>
                  </a:txBody>
                  <a:tcPr/>
                </a:tc>
                <a:tc hMerge="1" vMerge="1">
                  <a:txBody>
                    <a:bodyPr/>
                    <a:lstStyle/>
                    <a:p>
                      <a:endParaRPr lang="es-CL"/>
                    </a:p>
                  </a:txBody>
                  <a:tcPr/>
                </a:tc>
                <a:tc hMerge="1" vMerge="1">
                  <a:txBody>
                    <a:bodyPr/>
                    <a:lstStyle/>
                    <a:p>
                      <a:endParaRPr lang="es-CL"/>
                    </a:p>
                  </a:txBody>
                  <a:tcPr/>
                </a:tc>
              </a:tr>
              <a:tr h="308259">
                <a:tc>
                  <a:txBody>
                    <a:bodyPr/>
                    <a:lstStyle/>
                    <a:p>
                      <a:pPr algn="l" fontAlgn="b"/>
                      <a:r>
                        <a:rPr lang="es-CL" sz="1400" b="0"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CL" sz="1400" b="0" i="0" u="none" strike="noStrike">
                          <a:solidFill>
                            <a:srgbClr val="000000"/>
                          </a:solidFill>
                          <a:latin typeface="Calibri"/>
                        </a:rPr>
                        <a:t>DESCRIPCIÓN DEL PROYECTO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1410278">
                <a:tc gridSpan="7">
                  <a:txBody>
                    <a:bodyPr/>
                    <a:lstStyle/>
                    <a:p>
                      <a:pPr algn="just" fontAlgn="t"/>
                      <a:r>
                        <a:rPr lang="es-CL" sz="1400" b="0" i="0" u="none" strike="noStrike" dirty="0">
                          <a:solidFill>
                            <a:srgbClr val="000000"/>
                          </a:solidFill>
                          <a:latin typeface="Calibri"/>
                        </a:rPr>
                        <a:t>Se especifica un edificio de Uso Público que constructivamente es de similares características que la Piscina temperada de Baquedano, considerando Estructura de Hormigón Armado, albañilería de Bloques de Hormigón Vibrado, Ventanales de Aluminio.</a:t>
                      </a:r>
                      <a:br>
                        <a:rPr lang="es-CL" sz="1400" b="0" i="0" u="none" strike="noStrike" dirty="0">
                          <a:solidFill>
                            <a:srgbClr val="000000"/>
                          </a:solidFill>
                          <a:latin typeface="Calibri"/>
                        </a:rPr>
                      </a:br>
                      <a:r>
                        <a:rPr lang="es-CL" sz="1400" b="0" i="0" u="none" strike="noStrike" dirty="0">
                          <a:solidFill>
                            <a:srgbClr val="000000"/>
                          </a:solidFill>
                          <a:latin typeface="Calibri"/>
                        </a:rPr>
                        <a:t>Se consideran obras exteriores de jardinería y terrazas, además de la recuperación de dependencias existentes para ser utilizados como baños públicos, camarines y sala de primeros auxilios.</a:t>
                      </a:r>
                      <a:br>
                        <a:rPr lang="es-CL" sz="1400" b="0" i="0" u="none" strike="noStrike" dirty="0">
                          <a:solidFill>
                            <a:srgbClr val="000000"/>
                          </a:solidFill>
                          <a:latin typeface="Calibri"/>
                        </a:rPr>
                      </a:br>
                      <a:endParaRPr lang="es-CL" sz="14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bl>
          </a:graphicData>
        </a:graphic>
      </p:graphicFrame>
    </p:spTree>
    <p:extLst>
      <p:ext uri="{BB962C8B-B14F-4D97-AF65-F5344CB8AC3E}">
        <p14:creationId xmlns:p14="http://schemas.microsoft.com/office/powerpoint/2010/main" xmlns="" val="18062093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7" name="TextBox 6"/>
          <p:cNvSpPr txBox="1">
            <a:spLocks noChangeArrowheads="1"/>
          </p:cNvSpPr>
          <p:nvPr/>
        </p:nvSpPr>
        <p:spPr bwMode="auto">
          <a:xfrm>
            <a:off x="285750" y="857250"/>
            <a:ext cx="65008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a:t>Cuadro de presupuesto de obra piscina Baquedano</a:t>
            </a:r>
          </a:p>
        </p:txBody>
      </p:sp>
      <p:graphicFrame>
        <p:nvGraphicFramePr>
          <p:cNvPr id="17" name="Table 16"/>
          <p:cNvGraphicFramePr>
            <a:graphicFrameLocks noGrp="1"/>
          </p:cNvGraphicFramePr>
          <p:nvPr/>
        </p:nvGraphicFramePr>
        <p:xfrm>
          <a:off x="214313" y="3786188"/>
          <a:ext cx="8572499" cy="2228850"/>
        </p:xfrm>
        <a:graphic>
          <a:graphicData uri="http://schemas.openxmlformats.org/drawingml/2006/table">
            <a:tbl>
              <a:tblPr/>
              <a:tblGrid>
                <a:gridCol w="836512"/>
                <a:gridCol w="1502887"/>
                <a:gridCol w="935761"/>
                <a:gridCol w="680553"/>
                <a:gridCol w="680553"/>
                <a:gridCol w="680553"/>
                <a:gridCol w="680553"/>
                <a:gridCol w="893226"/>
                <a:gridCol w="861323"/>
                <a:gridCol w="820578"/>
              </a:tblGrid>
              <a:tr h="263834">
                <a:tc rowSpan="4">
                  <a:txBody>
                    <a:bodyPr/>
                    <a:lstStyle/>
                    <a:p>
                      <a:pPr algn="l" fontAlgn="ctr"/>
                      <a:r>
                        <a:rPr lang="es-CL" sz="1100" b="0" i="0" u="none" strike="noStrike" dirty="0">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es-CL" sz="1100" b="0" i="0" u="none" strike="noStrike" dirty="0" err="1">
                          <a:solidFill>
                            <a:srgbClr val="000000"/>
                          </a:solidFill>
                          <a:latin typeface="Calibri"/>
                        </a:rPr>
                        <a:t>Ppto</a:t>
                      </a:r>
                      <a:r>
                        <a:rPr lang="es-CL" sz="1100" b="0" i="0" u="none" strike="noStrike" dirty="0">
                          <a:solidFill>
                            <a:srgbClr val="000000"/>
                          </a:solidFill>
                          <a:latin typeface="Calibri"/>
                        </a:rPr>
                        <a:t>. Construcción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Etapa I</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s-CL" sz="1100" b="0" i="0" u="none" strike="noStrike">
                          <a:solidFill>
                            <a:srgbClr val="000000"/>
                          </a:solidFill>
                          <a:latin typeface="Calibri"/>
                        </a:rPr>
                        <a:t> $                                     510.508.700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CL"/>
                    </a:p>
                  </a:txBody>
                  <a:tcPr/>
                </a:tc>
                <a:tc hMerge="1">
                  <a:txBody>
                    <a:bodyPr/>
                    <a:lstStyle/>
                    <a:p>
                      <a:endParaRPr lang="es-CL"/>
                    </a:p>
                  </a:txBody>
                  <a:tcPr/>
                </a:tc>
                <a:tc rowSpan="4">
                  <a:txBody>
                    <a:bodyPr/>
                    <a:lstStyle/>
                    <a:p>
                      <a:pPr algn="ctr" fontAlgn="ctr"/>
                      <a:r>
                        <a:rPr lang="es-CL" sz="1100" b="0" i="0" u="none" strike="noStrike">
                          <a:solidFill>
                            <a:srgbClr val="000000"/>
                          </a:solidFill>
                          <a:latin typeface="Calibri"/>
                        </a:rPr>
                        <a:t>Fuente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s-CL" sz="1100" b="0" i="0" u="none" strike="noStrike" dirty="0" err="1">
                          <a:solidFill>
                            <a:srgbClr val="000000"/>
                          </a:solidFill>
                          <a:latin typeface="Calibri"/>
                        </a:rPr>
                        <a:t>Dec</a:t>
                      </a:r>
                      <a:r>
                        <a:rPr lang="es-CL" sz="1100" b="0" i="0" u="none" strike="noStrike" dirty="0">
                          <a:solidFill>
                            <a:srgbClr val="000000"/>
                          </a:solidFill>
                          <a:latin typeface="Calibri"/>
                        </a:rPr>
                        <a:t>. 09/14.03.2008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CL"/>
                    </a:p>
                  </a:txBody>
                  <a:tcPr/>
                </a:tc>
                <a:tc hMerge="1">
                  <a:txBody>
                    <a:bodyPr/>
                    <a:lstStyle/>
                    <a:p>
                      <a:endParaRPr lang="es-CL"/>
                    </a:p>
                  </a:txBody>
                  <a:tcPr/>
                </a:tc>
              </a:tr>
              <a:tr h="263834">
                <a:tc vMerge="1">
                  <a:txBody>
                    <a:bodyPr/>
                    <a:lstStyle/>
                    <a:p>
                      <a:endParaRPr lang="es-CL"/>
                    </a:p>
                  </a:txBody>
                  <a:tcPr/>
                </a:tc>
                <a:tc vMerge="1">
                  <a:txBody>
                    <a:bodyPr/>
                    <a:lstStyle/>
                    <a:p>
                      <a:endParaRPr lang="es-CL"/>
                    </a:p>
                  </a:txBody>
                  <a:tcPr/>
                </a:tc>
                <a:tc>
                  <a:txBody>
                    <a:bodyPr/>
                    <a:lstStyle/>
                    <a:p>
                      <a:pPr algn="l" fontAlgn="b"/>
                      <a:r>
                        <a:rPr lang="es-CL" sz="1100" b="0" i="0" u="none" strike="noStrike">
                          <a:solidFill>
                            <a:srgbClr val="000000"/>
                          </a:solidFill>
                          <a:latin typeface="Calibri"/>
                        </a:rPr>
                        <a:t>addemdum 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ctr" fontAlgn="b"/>
                      <a:r>
                        <a:rPr lang="es-CL" sz="1100" b="0" i="0" u="none" strike="noStrike" dirty="0">
                          <a:solidFill>
                            <a:srgbClr val="000000"/>
                          </a:solidFill>
                          <a:latin typeface="Calibri"/>
                        </a:rPr>
                        <a:t> $                                        51.094.911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CL"/>
                    </a:p>
                  </a:txBody>
                  <a:tcPr/>
                </a:tc>
                <a:tc hMerge="1">
                  <a:txBody>
                    <a:bodyPr/>
                    <a:lstStyle/>
                    <a:p>
                      <a:endParaRPr lang="es-CL"/>
                    </a:p>
                  </a:txBody>
                  <a:tcPr/>
                </a:tc>
                <a:tc vMerge="1">
                  <a:txBody>
                    <a:bodyPr/>
                    <a:lstStyle/>
                    <a:p>
                      <a:endParaRPr lang="es-CL"/>
                    </a:p>
                  </a:txBody>
                  <a:tcPr/>
                </a:tc>
                <a:tc rowSpan="2" gridSpan="3">
                  <a:txBody>
                    <a:bodyPr/>
                    <a:lstStyle/>
                    <a:p>
                      <a:pPr algn="ctr" fontAlgn="auto"/>
                      <a:r>
                        <a:rPr lang="es-CL" sz="1100" b="0" i="0" u="none" strike="noStrike" dirty="0" err="1">
                          <a:solidFill>
                            <a:srgbClr val="000000"/>
                          </a:solidFill>
                          <a:latin typeface="Calibri"/>
                        </a:rPr>
                        <a:t>Dec</a:t>
                      </a:r>
                      <a:r>
                        <a:rPr lang="es-CL" sz="1100" b="0" i="0" u="none" strike="noStrike" dirty="0">
                          <a:solidFill>
                            <a:srgbClr val="000000"/>
                          </a:solidFill>
                          <a:latin typeface="Calibri"/>
                        </a:rPr>
                        <a:t>. 2429/18.12.2008, por mayor obra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hMerge="1">
                  <a:txBody>
                    <a:bodyPr/>
                    <a:lstStyle/>
                    <a:p>
                      <a:endParaRPr lang="es-CL"/>
                    </a:p>
                  </a:txBody>
                  <a:tcPr/>
                </a:tc>
                <a:tc rowSpan="2" hMerge="1">
                  <a:txBody>
                    <a:bodyPr/>
                    <a:lstStyle/>
                    <a:p>
                      <a:endParaRPr lang="es-CL"/>
                    </a:p>
                  </a:txBody>
                  <a:tcPr/>
                </a:tc>
              </a:tr>
              <a:tr h="263834">
                <a:tc vMerge="1">
                  <a:txBody>
                    <a:bodyPr/>
                    <a:lstStyle/>
                    <a:p>
                      <a:endParaRPr lang="es-CL"/>
                    </a:p>
                  </a:txBody>
                  <a:tcPr/>
                </a:tc>
                <a:tc vMerge="1">
                  <a:txBody>
                    <a:bodyPr/>
                    <a:lstStyle/>
                    <a:p>
                      <a:endParaRPr lang="es-CL"/>
                    </a:p>
                  </a:txBody>
                  <a:tcPr/>
                </a:tc>
                <a:tc>
                  <a:txBody>
                    <a:bodyPr/>
                    <a:lstStyle/>
                    <a:p>
                      <a:pPr algn="l" fontAlgn="b"/>
                      <a:r>
                        <a:rPr lang="es-CL"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ctr" fontAlgn="b"/>
                      <a:r>
                        <a:rPr lang="es-CL" sz="1100" b="0" i="0" u="none" strike="noStrike">
                          <a:solidFill>
                            <a:srgbClr val="000000"/>
                          </a:solidFill>
                          <a:latin typeface="Calibri"/>
                        </a:rPr>
                        <a:t> $                                     144.595.282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CL"/>
                    </a:p>
                  </a:txBody>
                  <a:tcPr/>
                </a:tc>
                <a:tc hMerge="1">
                  <a:txBody>
                    <a:bodyPr/>
                    <a:lstStyle/>
                    <a:p>
                      <a:endParaRPr lang="es-CL"/>
                    </a:p>
                  </a:txBody>
                  <a:tcPr/>
                </a:tc>
                <a:tc vMerge="1">
                  <a:txBody>
                    <a:bodyPr/>
                    <a:lstStyle/>
                    <a:p>
                      <a:endParaRPr lang="es-CL"/>
                    </a:p>
                  </a:txBody>
                  <a:tcPr/>
                </a:tc>
                <a:tc gridSpan="3" vMerge="1">
                  <a:txBody>
                    <a:bodyPr/>
                    <a:lstStyle/>
                    <a:p>
                      <a:endParaRPr lang="es-CL"/>
                    </a:p>
                  </a:txBody>
                  <a:tcPr/>
                </a:tc>
                <a:tc hMerge="1" vMerge="1">
                  <a:txBody>
                    <a:bodyPr/>
                    <a:lstStyle/>
                    <a:p>
                      <a:endParaRPr lang="es-CL"/>
                    </a:p>
                  </a:txBody>
                  <a:tcPr/>
                </a:tc>
                <a:tc hMerge="1" vMerge="1">
                  <a:txBody>
                    <a:bodyPr/>
                    <a:lstStyle/>
                    <a:p>
                      <a:endParaRPr lang="es-CL"/>
                    </a:p>
                  </a:txBody>
                  <a:tcPr/>
                </a:tc>
              </a:tr>
              <a:tr h="263834">
                <a:tc vMerge="1">
                  <a:txBody>
                    <a:bodyPr/>
                    <a:lstStyle/>
                    <a:p>
                      <a:endParaRPr lang="es-CL"/>
                    </a:p>
                  </a:txBody>
                  <a:tcPr/>
                </a:tc>
                <a:tc vMerge="1">
                  <a:txBody>
                    <a:bodyPr/>
                    <a:lstStyle/>
                    <a:p>
                      <a:endParaRPr lang="es-CL"/>
                    </a:p>
                  </a:txBody>
                  <a:tcPr/>
                </a:tc>
                <a:tc>
                  <a:txBody>
                    <a:bodyPr/>
                    <a:lstStyle/>
                    <a:p>
                      <a:pPr algn="l" fontAlgn="b"/>
                      <a:r>
                        <a:rPr lang="es-CL" sz="1100" b="0" i="0" u="none" strike="noStrike">
                          <a:solidFill>
                            <a:srgbClr val="000000"/>
                          </a:solidFill>
                          <a:latin typeface="Calibri"/>
                        </a:rPr>
                        <a:t>término obra</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3">
                  <a:txBody>
                    <a:bodyPr/>
                    <a:lstStyle/>
                    <a:p>
                      <a:pPr algn="ctr" fontAlgn="b"/>
                      <a:r>
                        <a:rPr lang="es-CL" sz="1100" b="0" i="0" u="none" strike="noStrike">
                          <a:solidFill>
                            <a:srgbClr val="000000"/>
                          </a:solidFill>
                          <a:latin typeface="Calibri"/>
                        </a:rPr>
                        <a:t> $                                     245.000.000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vMerge="1">
                  <a:txBody>
                    <a:bodyPr/>
                    <a:lstStyle/>
                    <a:p>
                      <a:endParaRPr lang="es-CL"/>
                    </a:p>
                  </a:txBody>
                  <a:tcPr/>
                </a:tc>
                <a:tc gridSpan="3">
                  <a:txBody>
                    <a:bodyPr/>
                    <a:lstStyle/>
                    <a:p>
                      <a:pPr algn="ctr" fontAlgn="b"/>
                      <a:r>
                        <a:rPr lang="es-CL" sz="1100" b="0" i="0" u="none" strike="noStrike" dirty="0">
                          <a:solidFill>
                            <a:srgbClr val="000000"/>
                          </a:solidFill>
                          <a:latin typeface="Calibri"/>
                        </a:rPr>
                        <a:t>Sin información verificadora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r>
              <a:tr h="335289">
                <a:tc>
                  <a:txBody>
                    <a:bodyPr/>
                    <a:lstStyle/>
                    <a:p>
                      <a:pPr algn="l" fontAlgn="b"/>
                      <a:r>
                        <a:rPr lang="es-CL" sz="11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b"/>
                      <a:r>
                        <a:rPr lang="es-CL" sz="1100" b="0" i="0" u="none" strike="noStrike">
                          <a:solidFill>
                            <a:srgbClr val="000000"/>
                          </a:solidFill>
                          <a:latin typeface="Calibri"/>
                        </a:rPr>
                        <a:t>Presupuesto total de obras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algn="l" fontAlgn="b"/>
                      <a:r>
                        <a:rPr lang="es-CL" sz="1100" b="0" i="0" u="none" strike="noStrike">
                          <a:solidFill>
                            <a:srgbClr val="000000"/>
                          </a:solidFill>
                          <a:latin typeface="Calibri"/>
                        </a:rPr>
                        <a:t>Monto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s-CL" sz="1100" b="1" i="0" u="none" strike="noStrike" dirty="0">
                          <a:solidFill>
                            <a:srgbClr val="000000"/>
                          </a:solidFill>
                          <a:latin typeface="Calibri"/>
                        </a:rPr>
                        <a:t> $                                                         706.198.893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r>
              <a:tr h="167645">
                <a:tc>
                  <a:txBody>
                    <a:bodyPr/>
                    <a:lstStyle/>
                    <a:p>
                      <a:pPr algn="l" fontAlgn="b"/>
                      <a:r>
                        <a:rPr lang="es-CL" sz="11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Superficie m2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Ppto. Asoc.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Valor Un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100" b="0" i="0" u="none" strike="noStrike">
                          <a:solidFill>
                            <a:srgbClr val="000000"/>
                          </a:solidFill>
                          <a:latin typeface="Calibri"/>
                        </a:rPr>
                        <a:t>Descripción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100" b="0" i="0" u="none" strike="noStrike">
                          <a:solidFill>
                            <a:srgbClr val="000000"/>
                          </a:solidFill>
                          <a:latin typeface="Calibri"/>
                        </a:rPr>
                        <a:t>Valor $/m2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100" b="0" i="0" u="none" strike="noStrike" dirty="0">
                          <a:solidFill>
                            <a:srgbClr val="000000"/>
                          </a:solidFill>
                          <a:latin typeface="Calibri"/>
                        </a:rPr>
                        <a:t> $      889.083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45">
                <a:tc>
                  <a:txBody>
                    <a:bodyPr/>
                    <a:lstStyle/>
                    <a:p>
                      <a:pPr algn="l" fontAlgn="ctr"/>
                      <a:r>
                        <a:rPr lang="es-CL" sz="1100" b="0" i="0" u="none" strike="noStrike">
                          <a:solidFill>
                            <a:srgbClr val="000000"/>
                          </a:solidFill>
                          <a:latin typeface="Calibri"/>
                        </a:rPr>
                        <a:t>Edificado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CL" sz="1100" b="1" i="0" u="none" strike="noStrike" dirty="0">
                          <a:solidFill>
                            <a:srgbClr val="000000"/>
                          </a:solidFill>
                          <a:latin typeface="Calibri"/>
                        </a:rPr>
                        <a:t>794,3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0000"/>
                      </a:srgbClr>
                    </a:solidFill>
                  </a:tcPr>
                </a:tc>
                <a:tc>
                  <a:txBody>
                    <a:bodyPr/>
                    <a:lstStyle/>
                    <a:p>
                      <a:pPr algn="r" fontAlgn="b"/>
                      <a:r>
                        <a:rPr lang="es-CL" sz="1100" b="1" i="0" u="none" strike="noStrike" dirty="0">
                          <a:solidFill>
                            <a:srgbClr val="000000"/>
                          </a:solidFill>
                          <a:latin typeface="Calibri"/>
                        </a:rPr>
                        <a:t>$ 510.508.700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0000"/>
                      </a:srgbClr>
                    </a:solidFill>
                  </a:tcPr>
                </a:tc>
                <a:tc>
                  <a:txBody>
                    <a:bodyPr/>
                    <a:lstStyle/>
                    <a:p>
                      <a:pPr algn="r" fontAlgn="b"/>
                      <a:r>
                        <a:rPr lang="es-CL" sz="1100" b="1" i="0" u="none" strike="noStrike" dirty="0">
                          <a:solidFill>
                            <a:srgbClr val="000000"/>
                          </a:solidFill>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0000"/>
                      </a:srgbClr>
                    </a:solidFill>
                  </a:tcPr>
                </a:tc>
                <a:tc gridSpan="3">
                  <a:txBody>
                    <a:bodyPr/>
                    <a:lstStyle/>
                    <a:p>
                      <a:pPr algn="ctr" fontAlgn="b"/>
                      <a:r>
                        <a:rPr lang="es-CL" sz="1100" b="1" i="0" u="none" strike="noStrike" dirty="0">
                          <a:solidFill>
                            <a:srgbClr val="000000"/>
                          </a:solidFill>
                          <a:latin typeface="Calibri"/>
                        </a:rPr>
                        <a:t>Edificio piscina</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0000"/>
                      </a:srgbClr>
                    </a:solidFill>
                  </a:tcPr>
                </a:tc>
                <a:tc hMerge="1">
                  <a:txBody>
                    <a:bodyPr/>
                    <a:lstStyle/>
                    <a:p>
                      <a:endParaRPr lang="es-CL"/>
                    </a:p>
                  </a:txBody>
                  <a:tcPr/>
                </a:tc>
                <a:tc hMerge="1">
                  <a:txBody>
                    <a:bodyPr/>
                    <a:lstStyle/>
                    <a:p>
                      <a:endParaRPr lang="es-CL"/>
                    </a:p>
                  </a:txBody>
                  <a:tcPr/>
                </a:tc>
                <a:tc>
                  <a:txBody>
                    <a:bodyPr/>
                    <a:lstStyle/>
                    <a:p>
                      <a:pPr algn="l" fontAlgn="b"/>
                      <a:r>
                        <a:rPr lang="es-CL" sz="1100" b="0" i="0" u="none" strike="noStrike">
                          <a:solidFill>
                            <a:srgbClr val="000000"/>
                          </a:solidFill>
                          <a:latin typeface="Calibri"/>
                        </a:rPr>
                        <a:t>Valor UF/m2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100" b="0" i="0" u="none" strike="noStrike" dirty="0">
                          <a:solidFill>
                            <a:srgbClr val="000000"/>
                          </a:solidFill>
                          <a:latin typeface="Calibri"/>
                        </a:rPr>
                        <a:t>42,45</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45">
                <a:tc>
                  <a:txBody>
                    <a:bodyPr/>
                    <a:lstStyle/>
                    <a:p>
                      <a:pPr algn="l" fontAlgn="ctr"/>
                      <a:r>
                        <a:rPr lang="es-CL" sz="1100" b="0" i="0" u="none" strike="noStrike">
                          <a:solidFill>
                            <a:srgbClr val="000000"/>
                          </a:solidFill>
                          <a:latin typeface="Calibri"/>
                        </a:rPr>
                        <a:t>Mayor Obra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100" b="0" i="0" u="none" strike="noStrike" dirty="0">
                          <a:solidFill>
                            <a:srgbClr val="000000"/>
                          </a:solidFill>
                          <a:latin typeface="Calibri"/>
                        </a:rPr>
                        <a:t>$ 51.094.911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100" b="0" i="0" u="none" strike="noStrike" dirty="0">
                          <a:solidFill>
                            <a:srgbClr val="000000"/>
                          </a:solidFill>
                          <a:latin typeface="Calibri"/>
                        </a:rPr>
                        <a:t>obras adicionales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100" b="0" i="0" u="none" strike="noStrike">
                          <a:solidFill>
                            <a:srgbClr val="000000"/>
                          </a:solidFill>
                          <a:latin typeface="Calibri"/>
                        </a:rPr>
                        <a:t>Valor ref. UF</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Calibri"/>
                        </a:rPr>
                        <a:t>(31.12.2009)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100" b="0" i="0" u="none" strike="noStrike" dirty="0">
                          <a:solidFill>
                            <a:srgbClr val="000000"/>
                          </a:solidFill>
                          <a:latin typeface="Calibri"/>
                        </a:rPr>
                        <a:t>$ 20.943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45">
                <a:tc>
                  <a:txBody>
                    <a:bodyPr/>
                    <a:lstStyle/>
                    <a:p>
                      <a:pPr algn="l" fontAlgn="ctr"/>
                      <a:r>
                        <a:rPr lang="es-CL" sz="1100" b="0" i="0" u="none" strike="noStrike">
                          <a:solidFill>
                            <a:srgbClr val="000000"/>
                          </a:solidFill>
                          <a:latin typeface="Calibri"/>
                        </a:rPr>
                        <a:t>Mayor Obra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0" i="0" u="none" strike="noStrike">
                          <a:solidFill>
                            <a:srgbClr val="000000"/>
                          </a:solidFill>
                          <a:latin typeface="Calibri"/>
                        </a:rPr>
                        <a:t>$ 144.595.282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s-CL" sz="1100" b="0" i="0" u="none" strike="noStrike">
                          <a:solidFill>
                            <a:srgbClr val="000000"/>
                          </a:solidFill>
                          <a:latin typeface="Calibri"/>
                        </a:rPr>
                        <a:t>obras adicionales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45">
                <a:tc>
                  <a:txBody>
                    <a:bodyPr/>
                    <a:lstStyle/>
                    <a:p>
                      <a:pPr algn="l" fontAlgn="ctr"/>
                      <a:r>
                        <a:rPr lang="es-CL" sz="1100" b="0" i="0" u="none" strike="noStrike">
                          <a:solidFill>
                            <a:srgbClr val="000000"/>
                          </a:solidFill>
                          <a:latin typeface="Calibri"/>
                        </a:rPr>
                        <a:t>Tot.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0" i="0" u="none" strike="noStrike">
                          <a:solidFill>
                            <a:srgbClr val="000000"/>
                          </a:solidFill>
                          <a:latin typeface="Calibri"/>
                        </a:rPr>
                        <a:t>794,3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0" i="0" u="none" strike="noStrike">
                          <a:solidFill>
                            <a:srgbClr val="000000"/>
                          </a:solidFill>
                          <a:latin typeface="Calibri"/>
                        </a:rPr>
                        <a:t>$ 706.198.893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9" name="Table 18"/>
          <p:cNvGraphicFramePr>
            <a:graphicFrameLocks noGrp="1"/>
          </p:cNvGraphicFramePr>
          <p:nvPr/>
        </p:nvGraphicFramePr>
        <p:xfrm>
          <a:off x="285750" y="1143000"/>
          <a:ext cx="8501062" cy="2239963"/>
        </p:xfrm>
        <a:graphic>
          <a:graphicData uri="http://schemas.openxmlformats.org/drawingml/2006/table">
            <a:tbl>
              <a:tblPr/>
              <a:tblGrid>
                <a:gridCol w="816665"/>
                <a:gridCol w="1492525"/>
                <a:gridCol w="929308"/>
                <a:gridCol w="633621"/>
                <a:gridCol w="675861"/>
                <a:gridCol w="675861"/>
                <a:gridCol w="647699"/>
                <a:gridCol w="887068"/>
                <a:gridCol w="855386"/>
                <a:gridCol w="887068"/>
              </a:tblGrid>
              <a:tr h="266530">
                <a:tc rowSpan="4">
                  <a:txBody>
                    <a:bodyPr/>
                    <a:lstStyle/>
                    <a:p>
                      <a:pPr algn="l" fontAlgn="ctr"/>
                      <a:r>
                        <a:rPr lang="es-CL" sz="1100" b="0" i="0" u="none" strike="noStrike" dirty="0">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es-CL" sz="1100" b="0" i="0" u="none" strike="noStrike">
                          <a:solidFill>
                            <a:srgbClr val="000000"/>
                          </a:solidFill>
                          <a:latin typeface="Calibri"/>
                        </a:rPr>
                        <a:t>Ppto. Construcción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EP1</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es-CL" sz="1100" b="0" i="0" u="none" strike="noStrike" dirty="0">
                          <a:solidFill>
                            <a:srgbClr val="000000"/>
                          </a:solidFill>
                          <a:latin typeface="Calibri"/>
                        </a:rPr>
                        <a:t> $                                      85.582.720 </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CL"/>
                    </a:p>
                  </a:txBody>
                  <a:tcPr/>
                </a:tc>
                <a:tc hMerge="1">
                  <a:txBody>
                    <a:bodyPr/>
                    <a:lstStyle/>
                    <a:p>
                      <a:endParaRPr lang="es-CL"/>
                    </a:p>
                  </a:txBody>
                  <a:tcPr/>
                </a:tc>
                <a:tc rowSpan="4">
                  <a:txBody>
                    <a:bodyPr/>
                    <a:lstStyle/>
                    <a:p>
                      <a:pPr algn="ctr" fontAlgn="ctr"/>
                      <a:r>
                        <a:rPr lang="es-CL" sz="1100" b="0" i="0" u="none" strike="noStrike">
                          <a:solidFill>
                            <a:srgbClr val="000000"/>
                          </a:solidFill>
                          <a:latin typeface="Calibri"/>
                        </a:rPr>
                        <a:t>Fuente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s-CL" sz="1100" b="0" i="0" u="none" strike="noStrike" dirty="0">
                          <a:solidFill>
                            <a:srgbClr val="000000"/>
                          </a:solidFill>
                          <a:latin typeface="Calibri"/>
                        </a:rPr>
                        <a:t>ord.224/2008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CL"/>
                    </a:p>
                  </a:txBody>
                  <a:tcPr/>
                </a:tc>
                <a:tc hMerge="1">
                  <a:txBody>
                    <a:bodyPr/>
                    <a:lstStyle/>
                    <a:p>
                      <a:endParaRPr lang="es-CL"/>
                    </a:p>
                  </a:txBody>
                  <a:tcPr/>
                </a:tc>
              </a:tr>
              <a:tr h="266530">
                <a:tc vMerge="1">
                  <a:txBody>
                    <a:bodyPr/>
                    <a:lstStyle/>
                    <a:p>
                      <a:endParaRPr lang="es-CL"/>
                    </a:p>
                  </a:txBody>
                  <a:tcPr/>
                </a:tc>
                <a:tc vMerge="1">
                  <a:txBody>
                    <a:bodyPr/>
                    <a:lstStyle/>
                    <a:p>
                      <a:endParaRPr lang="es-CL"/>
                    </a:p>
                  </a:txBody>
                  <a:tcPr/>
                </a:tc>
                <a:tc>
                  <a:txBody>
                    <a:bodyPr/>
                    <a:lstStyle/>
                    <a:p>
                      <a:pPr algn="l" fontAlgn="b"/>
                      <a:r>
                        <a:rPr lang="es-CL" sz="1100" b="0" i="0" u="none" strike="noStrike">
                          <a:solidFill>
                            <a:srgbClr val="000000"/>
                          </a:solidFill>
                          <a:latin typeface="Calibri"/>
                        </a:rPr>
                        <a:t>EP2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ctr" fontAlgn="b"/>
                      <a:r>
                        <a:rPr lang="es-CL" sz="1100" b="0" i="0" u="none" strike="noStrike">
                          <a:solidFill>
                            <a:srgbClr val="000000"/>
                          </a:solidFill>
                          <a:latin typeface="Calibri"/>
                        </a:rPr>
                        <a:t> $                                      77.988.818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CL"/>
                    </a:p>
                  </a:txBody>
                  <a:tcPr/>
                </a:tc>
                <a:tc hMerge="1">
                  <a:txBody>
                    <a:bodyPr/>
                    <a:lstStyle/>
                    <a:p>
                      <a:endParaRPr lang="es-CL"/>
                    </a:p>
                  </a:txBody>
                  <a:tcPr/>
                </a:tc>
                <a:tc vMerge="1">
                  <a:txBody>
                    <a:bodyPr/>
                    <a:lstStyle/>
                    <a:p>
                      <a:endParaRPr lang="es-CL"/>
                    </a:p>
                  </a:txBody>
                  <a:tcPr/>
                </a:tc>
                <a:tc gridSpan="3">
                  <a:txBody>
                    <a:bodyPr/>
                    <a:lstStyle/>
                    <a:p>
                      <a:pPr algn="ctr" fontAlgn="auto"/>
                      <a:r>
                        <a:rPr lang="es-CL" sz="1100" b="0" i="0" u="none" strike="noStrike" dirty="0">
                          <a:solidFill>
                            <a:srgbClr val="000000"/>
                          </a:solidFill>
                          <a:latin typeface="Calibri"/>
                        </a:rPr>
                        <a:t>ord.052/2009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s-CL"/>
                    </a:p>
                  </a:txBody>
                  <a:tcPr/>
                </a:tc>
                <a:tc hMerge="1">
                  <a:txBody>
                    <a:bodyPr/>
                    <a:lstStyle/>
                    <a:p>
                      <a:endParaRPr lang="es-CL"/>
                    </a:p>
                  </a:txBody>
                  <a:tcPr/>
                </a:tc>
              </a:tr>
              <a:tr h="266530">
                <a:tc vMerge="1">
                  <a:txBody>
                    <a:bodyPr/>
                    <a:lstStyle/>
                    <a:p>
                      <a:endParaRPr lang="es-CL"/>
                    </a:p>
                  </a:txBody>
                  <a:tcPr/>
                </a:tc>
                <a:tc vMerge="1">
                  <a:txBody>
                    <a:bodyPr/>
                    <a:lstStyle/>
                    <a:p>
                      <a:endParaRPr lang="es-CL"/>
                    </a:p>
                  </a:txBody>
                  <a:tcPr/>
                </a:tc>
                <a:tc>
                  <a:txBody>
                    <a:bodyPr/>
                    <a:lstStyle/>
                    <a:p>
                      <a:pPr algn="l" fontAlgn="b"/>
                      <a:r>
                        <a:rPr lang="es-CL" sz="1100" b="0" i="0" u="none" strike="noStrike">
                          <a:solidFill>
                            <a:srgbClr val="000000"/>
                          </a:solidFill>
                          <a:latin typeface="Calibri"/>
                        </a:rPr>
                        <a:t>EP3</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ctr" fontAlgn="b"/>
                      <a:r>
                        <a:rPr lang="es-CL" sz="1100" b="0" i="0" u="none" strike="noStrike">
                          <a:solidFill>
                            <a:srgbClr val="000000"/>
                          </a:solidFill>
                          <a:latin typeface="Calibri"/>
                        </a:rPr>
                        <a:t> $                                      54.239.466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s-CL"/>
                    </a:p>
                  </a:txBody>
                  <a:tcPr/>
                </a:tc>
                <a:tc hMerge="1">
                  <a:txBody>
                    <a:bodyPr/>
                    <a:lstStyle/>
                    <a:p>
                      <a:endParaRPr lang="es-CL"/>
                    </a:p>
                  </a:txBody>
                  <a:tcPr/>
                </a:tc>
                <a:tc vMerge="1">
                  <a:txBody>
                    <a:bodyPr/>
                    <a:lstStyle/>
                    <a:p>
                      <a:endParaRPr lang="es-CL"/>
                    </a:p>
                  </a:txBody>
                  <a:tcPr/>
                </a:tc>
                <a:tc gridSpan="3">
                  <a:txBody>
                    <a:bodyPr/>
                    <a:lstStyle/>
                    <a:p>
                      <a:pPr algn="ctr" fontAlgn="auto"/>
                      <a:r>
                        <a:rPr lang="es-CL" sz="1100" b="0" i="0" u="none" strike="noStrike" dirty="0">
                          <a:solidFill>
                            <a:srgbClr val="000000"/>
                          </a:solidFill>
                          <a:latin typeface="Calibri"/>
                        </a:rPr>
                        <a:t>ord.032/2009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s-CL"/>
                    </a:p>
                  </a:txBody>
                  <a:tcPr/>
                </a:tc>
                <a:tc hMerge="1">
                  <a:txBody>
                    <a:bodyPr/>
                    <a:lstStyle/>
                    <a:p>
                      <a:endParaRPr lang="es-CL"/>
                    </a:p>
                  </a:txBody>
                  <a:tcPr/>
                </a:tc>
              </a:tr>
              <a:tr h="266530">
                <a:tc vMerge="1">
                  <a:txBody>
                    <a:bodyPr/>
                    <a:lstStyle/>
                    <a:p>
                      <a:endParaRPr lang="es-CL"/>
                    </a:p>
                  </a:txBody>
                  <a:tcPr/>
                </a:tc>
                <a:tc vMerge="1">
                  <a:txBody>
                    <a:bodyPr/>
                    <a:lstStyle/>
                    <a:p>
                      <a:endParaRPr lang="es-CL"/>
                    </a:p>
                  </a:txBody>
                  <a:tcPr/>
                </a:tc>
                <a:tc>
                  <a:txBody>
                    <a:bodyPr/>
                    <a:lstStyle/>
                    <a:p>
                      <a:pPr algn="l" fontAlgn="b"/>
                      <a:r>
                        <a:rPr lang="es-CL" sz="1100" b="0" i="0" u="none" strike="noStrike">
                          <a:solidFill>
                            <a:srgbClr val="000000"/>
                          </a:solidFill>
                          <a:latin typeface="Calibri"/>
                        </a:rPr>
                        <a:t>EP4</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3">
                  <a:txBody>
                    <a:bodyPr/>
                    <a:lstStyle/>
                    <a:p>
                      <a:pPr algn="ctr" fontAlgn="b"/>
                      <a:r>
                        <a:rPr lang="es-CL" sz="1100" b="0" i="0" u="none" strike="noStrike">
                          <a:solidFill>
                            <a:srgbClr val="000000"/>
                          </a:solidFill>
                          <a:latin typeface="Calibri"/>
                        </a:rPr>
                        <a:t> $                                      28.880.612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vMerge="1">
                  <a:txBody>
                    <a:bodyPr/>
                    <a:lstStyle/>
                    <a:p>
                      <a:endParaRPr lang="es-CL"/>
                    </a:p>
                  </a:txBody>
                  <a:tcPr/>
                </a:tc>
                <a:tc gridSpan="3">
                  <a:txBody>
                    <a:bodyPr/>
                    <a:lstStyle/>
                    <a:p>
                      <a:pPr algn="ctr" fontAlgn="b"/>
                      <a:r>
                        <a:rPr lang="es-CL" sz="1100" b="0" i="0" u="none" strike="noStrike" dirty="0" err="1">
                          <a:solidFill>
                            <a:srgbClr val="000000"/>
                          </a:solidFill>
                          <a:latin typeface="Calibri"/>
                        </a:rPr>
                        <a:t>ord</a:t>
                      </a:r>
                      <a:r>
                        <a:rPr lang="es-CL" sz="1100" b="0" i="0" u="none" strike="noStrike" dirty="0">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r>
              <a:tr h="335383">
                <a:tc>
                  <a:txBody>
                    <a:bodyPr/>
                    <a:lstStyle/>
                    <a:p>
                      <a:pPr algn="l" fontAlgn="b"/>
                      <a:r>
                        <a:rPr lang="es-CL" sz="11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es-CL" sz="1100" b="0" i="0" u="none" strike="noStrike">
                          <a:solidFill>
                            <a:srgbClr val="000000"/>
                          </a:solidFill>
                          <a:latin typeface="Calibri"/>
                        </a:rPr>
                        <a:t>Monto Pagado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gridSpan="2">
                  <a:txBody>
                    <a:bodyPr/>
                    <a:lstStyle/>
                    <a:p>
                      <a:pPr algn="ctr" fontAlgn="b"/>
                      <a:r>
                        <a:rPr lang="es-CL" sz="1100" b="1" i="0" u="none" strike="noStrike">
                          <a:solidFill>
                            <a:srgbClr val="000000"/>
                          </a:solidFill>
                          <a:latin typeface="Calibri"/>
                        </a:rPr>
                        <a:t> $             246.691.616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gridSpan="2">
                  <a:txBody>
                    <a:bodyPr/>
                    <a:lstStyle/>
                    <a:p>
                      <a:pPr algn="ctr" fontAlgn="b"/>
                      <a:r>
                        <a:rPr lang="es-CL" sz="1100" b="0" i="0" u="none" strike="noStrike">
                          <a:solidFill>
                            <a:srgbClr val="000000"/>
                          </a:solidFill>
                          <a:latin typeface="Calibri"/>
                        </a:rPr>
                        <a:t>Ppto. Tot. Contratado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gridSpan="3">
                  <a:txBody>
                    <a:bodyPr/>
                    <a:lstStyle/>
                    <a:p>
                      <a:pPr algn="ctr" fontAlgn="b"/>
                      <a:r>
                        <a:rPr lang="es-CL" sz="1100" b="1" i="0" u="none" strike="noStrike" dirty="0">
                          <a:solidFill>
                            <a:srgbClr val="000000"/>
                          </a:solidFill>
                          <a:latin typeface="Calibri"/>
                        </a:rPr>
                        <a:t> $                                                         794.839.864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r>
              <a:tr h="167692">
                <a:tc>
                  <a:txBody>
                    <a:bodyPr/>
                    <a:lstStyle/>
                    <a:p>
                      <a:pPr algn="l" fontAlgn="b"/>
                      <a:r>
                        <a:rPr lang="es-CL" sz="11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Superficie m2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Ppto. Asoc.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Valor Un</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100" b="0" i="0" u="none" strike="noStrike">
                          <a:solidFill>
                            <a:srgbClr val="000000"/>
                          </a:solidFill>
                          <a:latin typeface="Calibri"/>
                        </a:rPr>
                        <a:t>Descripción</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100" b="0" i="0" u="none" strike="noStrike">
                          <a:solidFill>
                            <a:srgbClr val="000000"/>
                          </a:solidFill>
                          <a:latin typeface="Calibri"/>
                        </a:rPr>
                        <a:t>Valor $/m2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100" b="0" i="0" u="none" strike="noStrike" dirty="0">
                          <a:solidFill>
                            <a:srgbClr val="000000"/>
                          </a:solidFill>
                          <a:latin typeface="Calibri"/>
                        </a:rPr>
                        <a:t> $      756.205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92">
                <a:tc>
                  <a:txBody>
                    <a:bodyPr/>
                    <a:lstStyle/>
                    <a:p>
                      <a:pPr algn="l" fontAlgn="ctr"/>
                      <a:r>
                        <a:rPr lang="es-CL" sz="1100" b="0" i="0" u="none" strike="noStrike">
                          <a:solidFill>
                            <a:srgbClr val="000000"/>
                          </a:solidFill>
                          <a:latin typeface="Calibri"/>
                        </a:rPr>
                        <a:t>Edificado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CL" sz="1100" b="1" i="0" u="none" strike="noStrike" dirty="0">
                          <a:solidFill>
                            <a:srgbClr val="000000"/>
                          </a:solidFill>
                          <a:latin typeface="Calibri"/>
                        </a:rPr>
                        <a:t>1051,09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0000"/>
                      </a:srgbClr>
                    </a:solidFill>
                  </a:tcPr>
                </a:tc>
                <a:tc>
                  <a:txBody>
                    <a:bodyPr/>
                    <a:lstStyle/>
                    <a:p>
                      <a:pPr algn="r" fontAlgn="b"/>
                      <a:r>
                        <a:rPr lang="es-CL" sz="1100" b="1" i="0" u="none" strike="noStrike">
                          <a:solidFill>
                            <a:srgbClr val="000000"/>
                          </a:solidFill>
                          <a:latin typeface="Calibri"/>
                        </a:rPr>
                        <a:t>$ 794.839.864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0000"/>
                      </a:srgbClr>
                    </a:solidFill>
                  </a:tcPr>
                </a:tc>
                <a:tc>
                  <a:txBody>
                    <a:bodyPr/>
                    <a:lstStyle/>
                    <a:p>
                      <a:pPr algn="r" fontAlgn="b"/>
                      <a:r>
                        <a:rPr lang="es-CL" sz="1100" b="1" i="0" u="none" strike="noStrike">
                          <a:solidFill>
                            <a:srgbClr val="000000"/>
                          </a:solidFill>
                          <a:latin typeface="Calibri"/>
                        </a:rPr>
                        <a:t>36,1078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0000"/>
                      </a:srgbClr>
                    </a:solidFill>
                  </a:tcPr>
                </a:tc>
                <a:tc gridSpan="3">
                  <a:txBody>
                    <a:bodyPr/>
                    <a:lstStyle/>
                    <a:p>
                      <a:pPr algn="ctr" fontAlgn="b"/>
                      <a:r>
                        <a:rPr lang="es-CL" sz="1100" b="1" i="0" u="none" strike="noStrike" dirty="0">
                          <a:solidFill>
                            <a:srgbClr val="000000"/>
                          </a:solidFill>
                          <a:latin typeface="Calibri"/>
                        </a:rPr>
                        <a:t>Construcción edificio</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40000"/>
                      </a:srgbClr>
                    </a:solidFill>
                  </a:tcPr>
                </a:tc>
                <a:tc hMerge="1">
                  <a:txBody>
                    <a:bodyPr/>
                    <a:lstStyle/>
                    <a:p>
                      <a:endParaRPr lang="es-CL"/>
                    </a:p>
                  </a:txBody>
                  <a:tcPr/>
                </a:tc>
                <a:tc hMerge="1">
                  <a:txBody>
                    <a:bodyPr/>
                    <a:lstStyle/>
                    <a:p>
                      <a:endParaRPr lang="es-CL"/>
                    </a:p>
                  </a:txBody>
                  <a:tcPr/>
                </a:tc>
                <a:tc>
                  <a:txBody>
                    <a:bodyPr/>
                    <a:lstStyle/>
                    <a:p>
                      <a:pPr algn="l" fontAlgn="b"/>
                      <a:r>
                        <a:rPr lang="es-CL" sz="1100" b="0" i="0" u="none" strike="noStrike">
                          <a:solidFill>
                            <a:srgbClr val="000000"/>
                          </a:solidFill>
                          <a:latin typeface="Calibri"/>
                        </a:rPr>
                        <a:t>Valor UF/m2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100" b="0" i="0" u="none" strike="noStrike" dirty="0">
                          <a:solidFill>
                            <a:srgbClr val="000000"/>
                          </a:solidFill>
                          <a:latin typeface="Calibri"/>
                        </a:rPr>
                        <a:t>36,11</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92">
                <a:tc>
                  <a:txBody>
                    <a:bodyPr/>
                    <a:lstStyle/>
                    <a:p>
                      <a:pPr algn="l" fontAlgn="ctr"/>
                      <a:r>
                        <a:rPr lang="es-CL" sz="1100" b="0" i="0" u="none" strike="noStrike">
                          <a:solidFill>
                            <a:srgbClr val="000000"/>
                          </a:solidFill>
                          <a:latin typeface="Calibri"/>
                        </a:rPr>
                        <a:t>Obras Ext.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100" b="0" i="0" u="none" strike="noStrike" dirty="0">
                          <a:solidFill>
                            <a:srgbClr val="000000"/>
                          </a:solidFill>
                          <a:latin typeface="Calibri"/>
                        </a:rPr>
                        <a:t>No registra </a:t>
                      </a:r>
                      <a:r>
                        <a:rPr lang="es-CL" sz="1100" b="0" i="0" u="none" strike="noStrike" dirty="0" err="1">
                          <a:solidFill>
                            <a:srgbClr val="000000"/>
                          </a:solidFill>
                          <a:latin typeface="Calibri"/>
                        </a:rPr>
                        <a:t>Pptos</a:t>
                      </a:r>
                      <a:r>
                        <a:rPr lang="es-CL" sz="1100" b="0" i="0" u="none" strike="noStrike" dirty="0">
                          <a:solidFill>
                            <a:srgbClr val="000000"/>
                          </a:solidFill>
                          <a:latin typeface="Calibri"/>
                        </a:rPr>
                        <a:t> adicionales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100" b="0" i="0" u="none" strike="noStrike">
                          <a:solidFill>
                            <a:srgbClr val="000000"/>
                          </a:solidFill>
                          <a:latin typeface="Calibri"/>
                        </a:rPr>
                        <a:t>Valor ref. UF</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latin typeface="Calibri"/>
                        </a:rPr>
                        <a:t>(31.12.2009)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100" b="0" i="0" u="none" strike="noStrike">
                          <a:solidFill>
                            <a:srgbClr val="000000"/>
                          </a:solidFill>
                          <a:latin typeface="Calibri"/>
                        </a:rPr>
                        <a:t>$ 20.943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92">
                <a:tc>
                  <a:txBody>
                    <a:bodyPr/>
                    <a:lstStyle/>
                    <a:p>
                      <a:pPr algn="l" fontAlgn="ctr"/>
                      <a:r>
                        <a:rPr lang="es-CL" sz="1100" b="0" i="0" u="none" strike="noStrike">
                          <a:solidFill>
                            <a:srgbClr val="000000"/>
                          </a:solidFill>
                          <a:latin typeface="Calibri"/>
                        </a:rPr>
                        <a:t>Obras Com.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s-CL" sz="1100" b="0" i="0" u="none" strike="noStrike" dirty="0">
                          <a:solidFill>
                            <a:srgbClr val="000000"/>
                          </a:solidFill>
                          <a:latin typeface="Calibri"/>
                        </a:rPr>
                        <a:t>No registra </a:t>
                      </a:r>
                      <a:r>
                        <a:rPr lang="es-CL" sz="1100" b="0" i="0" u="none" strike="noStrike" dirty="0" err="1">
                          <a:solidFill>
                            <a:srgbClr val="000000"/>
                          </a:solidFill>
                          <a:latin typeface="Calibri"/>
                        </a:rPr>
                        <a:t>Pptos</a:t>
                      </a:r>
                      <a:r>
                        <a:rPr lang="es-CL" sz="1100" b="0" i="0" u="none" strike="noStrike" dirty="0">
                          <a:solidFill>
                            <a:srgbClr val="000000"/>
                          </a:solidFill>
                          <a:latin typeface="Calibri"/>
                        </a:rPr>
                        <a:t> adicionales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692">
                <a:tc>
                  <a:txBody>
                    <a:bodyPr/>
                    <a:lstStyle/>
                    <a:p>
                      <a:pPr algn="l" fontAlgn="ctr"/>
                      <a:r>
                        <a:rPr lang="es-CL" sz="1100" b="0" i="0" u="none" strike="noStrike">
                          <a:solidFill>
                            <a:srgbClr val="000000"/>
                          </a:solidFill>
                          <a:latin typeface="Calibri"/>
                        </a:rPr>
                        <a:t>Tot.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0" i="0" u="none" strike="noStrike">
                          <a:solidFill>
                            <a:srgbClr val="000000"/>
                          </a:solidFill>
                          <a:latin typeface="Calibri"/>
                        </a:rPr>
                        <a:t>1051,09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0" i="0" u="none" strike="noStrike" dirty="0">
                          <a:solidFill>
                            <a:srgbClr val="000000"/>
                          </a:solidFill>
                          <a:latin typeface="Calibri"/>
                        </a:rPr>
                        <a:t>$ 794.839.864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491" name="TextBox 6"/>
          <p:cNvSpPr txBox="1">
            <a:spLocks noChangeArrowheads="1"/>
          </p:cNvSpPr>
          <p:nvPr/>
        </p:nvSpPr>
        <p:spPr bwMode="auto">
          <a:xfrm>
            <a:off x="285750" y="3500438"/>
            <a:ext cx="75723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a:t>Cuadro de presupuesto de obra piscina Sierra Gorda</a:t>
            </a:r>
          </a:p>
        </p:txBody>
      </p:sp>
      <p:sp>
        <p:nvSpPr>
          <p:cNvPr id="13492" name="Oval 21"/>
          <p:cNvSpPr>
            <a:spLocks noChangeArrowheads="1"/>
          </p:cNvSpPr>
          <p:nvPr/>
        </p:nvSpPr>
        <p:spPr bwMode="auto">
          <a:xfrm>
            <a:off x="6429375" y="2071688"/>
            <a:ext cx="2071688" cy="500062"/>
          </a:xfrm>
          <a:prstGeom prst="ellipse">
            <a:avLst/>
          </a:prstGeom>
          <a:solidFill>
            <a:srgbClr val="FFFF00">
              <a:alpha val="30196"/>
            </a:srgbClr>
          </a:solidFill>
          <a:ln w="9525" algn="ctr">
            <a:solidFill>
              <a:schemeClr val="tx1"/>
            </a:solidFill>
            <a:round/>
            <a:headEnd/>
            <a:tailEnd/>
          </a:ln>
        </p:spPr>
        <p:txBody>
          <a:bodyPr/>
          <a:lstStyle/>
          <a:p>
            <a:endParaRPr lang="es-CL"/>
          </a:p>
        </p:txBody>
      </p:sp>
      <p:sp>
        <p:nvSpPr>
          <p:cNvPr id="13493" name="Oval 22"/>
          <p:cNvSpPr>
            <a:spLocks noChangeArrowheads="1"/>
          </p:cNvSpPr>
          <p:nvPr/>
        </p:nvSpPr>
        <p:spPr bwMode="auto">
          <a:xfrm>
            <a:off x="6500813" y="4786313"/>
            <a:ext cx="2071687" cy="500062"/>
          </a:xfrm>
          <a:prstGeom prst="ellipse">
            <a:avLst/>
          </a:prstGeom>
          <a:solidFill>
            <a:srgbClr val="FFFF00">
              <a:alpha val="30196"/>
            </a:srgbClr>
          </a:solidFill>
          <a:ln w="9525" algn="ctr">
            <a:solidFill>
              <a:schemeClr val="tx1"/>
            </a:solidFill>
            <a:round/>
            <a:headEnd/>
            <a:tailEnd/>
          </a:ln>
        </p:spPr>
        <p:txBody>
          <a:bodyPr/>
          <a:lstStyle/>
          <a:p>
            <a:endParaRPr lang="es-CL"/>
          </a:p>
        </p:txBody>
      </p:sp>
      <p:sp>
        <p:nvSpPr>
          <p:cNvPr id="13494" name="Down Arrow 23"/>
          <p:cNvSpPr>
            <a:spLocks noChangeArrowheads="1"/>
          </p:cNvSpPr>
          <p:nvPr/>
        </p:nvSpPr>
        <p:spPr bwMode="auto">
          <a:xfrm>
            <a:off x="2786063" y="1928813"/>
            <a:ext cx="571500" cy="642937"/>
          </a:xfrm>
          <a:prstGeom prst="downArrow">
            <a:avLst>
              <a:gd name="adj1" fmla="val 50000"/>
              <a:gd name="adj2" fmla="val 50000"/>
            </a:avLst>
          </a:prstGeom>
          <a:solidFill>
            <a:srgbClr val="FF0000"/>
          </a:solidFill>
          <a:ln w="9525" algn="ctr">
            <a:solidFill>
              <a:schemeClr val="tx1"/>
            </a:solidFill>
            <a:round/>
            <a:headEnd/>
            <a:tailEnd/>
          </a:ln>
        </p:spPr>
        <p:txBody>
          <a:bodyPr/>
          <a:lstStyle/>
          <a:p>
            <a:endParaRPr lang="es-CL"/>
          </a:p>
        </p:txBody>
      </p:sp>
      <p:sp>
        <p:nvSpPr>
          <p:cNvPr id="13495" name="Down Arrow 24"/>
          <p:cNvSpPr>
            <a:spLocks noChangeArrowheads="1"/>
          </p:cNvSpPr>
          <p:nvPr/>
        </p:nvSpPr>
        <p:spPr bwMode="auto">
          <a:xfrm>
            <a:off x="2714625" y="4429125"/>
            <a:ext cx="571500" cy="642938"/>
          </a:xfrm>
          <a:prstGeom prst="downArrow">
            <a:avLst>
              <a:gd name="adj1" fmla="val 50000"/>
              <a:gd name="adj2" fmla="val 50000"/>
            </a:avLst>
          </a:prstGeom>
          <a:solidFill>
            <a:srgbClr val="FF0000"/>
          </a:solidFill>
          <a:ln w="9525" algn="ctr">
            <a:solidFill>
              <a:schemeClr val="tx1"/>
            </a:solidFill>
            <a:round/>
            <a:headEnd/>
            <a:tailEnd/>
          </a:ln>
        </p:spPr>
        <p:txBody>
          <a:bodyPr/>
          <a:lstStyle/>
          <a:p>
            <a:endParaRPr lang="es-CL"/>
          </a:p>
        </p:txBody>
      </p:sp>
      <p:sp>
        <p:nvSpPr>
          <p:cNvPr id="13496" name="Up Arrow 25"/>
          <p:cNvSpPr>
            <a:spLocks noChangeArrowheads="1"/>
          </p:cNvSpPr>
          <p:nvPr/>
        </p:nvSpPr>
        <p:spPr bwMode="auto">
          <a:xfrm>
            <a:off x="3714750" y="2928938"/>
            <a:ext cx="285750" cy="500062"/>
          </a:xfrm>
          <a:prstGeom prst="upArrow">
            <a:avLst>
              <a:gd name="adj1" fmla="val 50000"/>
              <a:gd name="adj2" fmla="val 49996"/>
            </a:avLst>
          </a:prstGeom>
          <a:solidFill>
            <a:srgbClr val="00B0F0"/>
          </a:solidFill>
          <a:ln w="9525" algn="ctr">
            <a:solidFill>
              <a:schemeClr val="tx1"/>
            </a:solidFill>
            <a:round/>
            <a:headEnd/>
            <a:tailEnd/>
          </a:ln>
        </p:spPr>
        <p:txBody>
          <a:bodyPr/>
          <a:lstStyle/>
          <a:p>
            <a:endParaRPr lang="es-CL"/>
          </a:p>
        </p:txBody>
      </p:sp>
      <p:sp>
        <p:nvSpPr>
          <p:cNvPr id="13497" name="Up Arrow 26"/>
          <p:cNvSpPr>
            <a:spLocks noChangeArrowheads="1"/>
          </p:cNvSpPr>
          <p:nvPr/>
        </p:nvSpPr>
        <p:spPr bwMode="auto">
          <a:xfrm>
            <a:off x="3714750" y="5572125"/>
            <a:ext cx="285750" cy="500063"/>
          </a:xfrm>
          <a:prstGeom prst="upArrow">
            <a:avLst>
              <a:gd name="adj1" fmla="val 50000"/>
              <a:gd name="adj2" fmla="val 49997"/>
            </a:avLst>
          </a:prstGeom>
          <a:solidFill>
            <a:srgbClr val="00B0F0"/>
          </a:solidFill>
          <a:ln w="9525" algn="ctr">
            <a:solidFill>
              <a:schemeClr val="tx1"/>
            </a:solidFill>
            <a:round/>
            <a:headEnd/>
            <a:tailEnd/>
          </a:ln>
        </p:spPr>
        <p:txBody>
          <a:bodyPr/>
          <a:lstStyle/>
          <a:p>
            <a:endParaRPr lang="es-CL"/>
          </a:p>
        </p:txBody>
      </p:sp>
    </p:spTree>
    <p:extLst>
      <p:ext uri="{BB962C8B-B14F-4D97-AF65-F5344CB8AC3E}">
        <p14:creationId xmlns:p14="http://schemas.microsoft.com/office/powerpoint/2010/main" xmlns="" val="16117907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TextBox 6"/>
          <p:cNvSpPr txBox="1">
            <a:spLocks noChangeArrowheads="1"/>
          </p:cNvSpPr>
          <p:nvPr/>
        </p:nvSpPr>
        <p:spPr bwMode="auto">
          <a:xfrm>
            <a:off x="428625" y="2357438"/>
            <a:ext cx="81438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just" eaLnBrk="1" hangingPunct="1"/>
            <a:r>
              <a:rPr lang="es-CL"/>
              <a:t>- En un mismo tipo de edificación (con EETT equivalentes) se señalan costos constructivos distintos, en Baquedano, la piscina cuesta 36,1UF/m2 y en Sierra Gorda 31UF/m2. </a:t>
            </a:r>
          </a:p>
        </p:txBody>
      </p:sp>
      <p:sp>
        <p:nvSpPr>
          <p:cNvPr id="14342" name="TextBox 6"/>
          <p:cNvSpPr txBox="1">
            <a:spLocks noChangeArrowheads="1"/>
          </p:cNvSpPr>
          <p:nvPr/>
        </p:nvSpPr>
        <p:spPr bwMode="auto">
          <a:xfrm>
            <a:off x="428625" y="3714750"/>
            <a:ext cx="8143875"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just" eaLnBrk="1" hangingPunct="1"/>
            <a:r>
              <a:rPr lang="es-CL"/>
              <a:t>- La diferencia entre el costo constructivo de una piscina y otra es de 5,1UF/m2 que, en razón de la superficie de la piscina de Baquedano, implica una diferencia de 5360,55UF en el costo final de este edificio (alrededor de $112.266.187)</a:t>
            </a:r>
          </a:p>
        </p:txBody>
      </p:sp>
    </p:spTree>
    <p:extLst>
      <p:ext uri="{BB962C8B-B14F-4D97-AF65-F5344CB8AC3E}">
        <p14:creationId xmlns:p14="http://schemas.microsoft.com/office/powerpoint/2010/main" xmlns="" val="3321044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3"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5" name="TextBox 6"/>
          <p:cNvSpPr txBox="1">
            <a:spLocks noChangeArrowheads="1"/>
          </p:cNvSpPr>
          <p:nvPr/>
        </p:nvSpPr>
        <p:spPr bwMode="auto">
          <a:xfrm>
            <a:off x="428625" y="857250"/>
            <a:ext cx="81438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just" eaLnBrk="1" hangingPunct="1"/>
            <a:r>
              <a:rPr lang="es-CL"/>
              <a:t>Comparación de precios unitarios entre los valores usados en un mismo tipo de edificación durante el mismo período por un mismo contratista.</a:t>
            </a:r>
          </a:p>
          <a:p>
            <a:pPr algn="just" eaLnBrk="1" hangingPunct="1"/>
            <a:r>
              <a:rPr lang="es-CL"/>
              <a:t>Excavaciones y Moldajes son partidas que se amplifican por su cantidad de volumen.</a:t>
            </a:r>
          </a:p>
        </p:txBody>
      </p:sp>
      <p:graphicFrame>
        <p:nvGraphicFramePr>
          <p:cNvPr id="8" name="Table 7"/>
          <p:cNvGraphicFramePr>
            <a:graphicFrameLocks noGrp="1"/>
          </p:cNvGraphicFramePr>
          <p:nvPr/>
        </p:nvGraphicFramePr>
        <p:xfrm>
          <a:off x="428625" y="2500313"/>
          <a:ext cx="8143876" cy="3408489"/>
        </p:xfrm>
        <a:graphic>
          <a:graphicData uri="http://schemas.openxmlformats.org/drawingml/2006/table">
            <a:tbl>
              <a:tblPr firstRow="1" bandRow="1">
                <a:tableStyleId>{5C22544A-7EE6-4342-B048-85BDC9FD1C3A}</a:tableStyleId>
              </a:tblPr>
              <a:tblGrid>
                <a:gridCol w="2857500"/>
                <a:gridCol w="714375"/>
                <a:gridCol w="2214563"/>
                <a:gridCol w="2357438"/>
              </a:tblGrid>
              <a:tr h="640020">
                <a:tc>
                  <a:txBody>
                    <a:bodyPr/>
                    <a:lstStyle/>
                    <a:p>
                      <a:r>
                        <a:rPr lang="es-CL" sz="1800" dirty="0" smtClean="0"/>
                        <a:t>PARTIDA</a:t>
                      </a:r>
                      <a:endParaRPr lang="es-CL" sz="1800" dirty="0"/>
                    </a:p>
                  </a:txBody>
                  <a:tcPr marL="91439" marR="91439" marT="45716" marB="45716"/>
                </a:tc>
                <a:tc>
                  <a:txBody>
                    <a:bodyPr/>
                    <a:lstStyle/>
                    <a:p>
                      <a:r>
                        <a:rPr lang="es-CL" sz="1800" dirty="0" smtClean="0"/>
                        <a:t>Un</a:t>
                      </a:r>
                      <a:endParaRPr lang="es-CL" sz="1800" dirty="0"/>
                    </a:p>
                  </a:txBody>
                  <a:tcPr marL="91439" marR="91439" marT="45716" marB="45716"/>
                </a:tc>
                <a:tc>
                  <a:txBody>
                    <a:bodyPr/>
                    <a:lstStyle/>
                    <a:p>
                      <a:r>
                        <a:rPr lang="es-CL" sz="1800" dirty="0" smtClean="0"/>
                        <a:t>VALOR UNITARIO BAQUEDANO</a:t>
                      </a:r>
                      <a:endParaRPr lang="es-CL" sz="1800" dirty="0"/>
                    </a:p>
                  </a:txBody>
                  <a:tcPr marL="91439" marR="91439" marT="45716" marB="45716"/>
                </a:tc>
                <a:tc>
                  <a:txBody>
                    <a:bodyPr/>
                    <a:lstStyle/>
                    <a:p>
                      <a:r>
                        <a:rPr lang="es-CL" sz="1800" dirty="0" smtClean="0"/>
                        <a:t>VALOR UNITARIO SIERRA GORDA</a:t>
                      </a:r>
                      <a:endParaRPr lang="es-CL" sz="1800" dirty="0"/>
                    </a:p>
                  </a:txBody>
                  <a:tcPr marL="91439" marR="91439" marT="45716" marB="45716"/>
                </a:tc>
              </a:tr>
              <a:tr h="370805">
                <a:tc>
                  <a:txBody>
                    <a:bodyPr/>
                    <a:lstStyle/>
                    <a:p>
                      <a:r>
                        <a:rPr lang="es-CL" sz="1800" dirty="0" smtClean="0"/>
                        <a:t>Instalación de Faenas</a:t>
                      </a:r>
                      <a:endParaRPr lang="es-CL" sz="1800" dirty="0"/>
                    </a:p>
                  </a:txBody>
                  <a:tcPr marL="91439" marR="91439" marT="45716" marB="45716"/>
                </a:tc>
                <a:tc>
                  <a:txBody>
                    <a:bodyPr/>
                    <a:lstStyle/>
                    <a:p>
                      <a:r>
                        <a:rPr lang="es-CL" sz="1800" dirty="0" smtClean="0"/>
                        <a:t>GL</a:t>
                      </a:r>
                      <a:endParaRPr lang="es-CL" sz="1800" dirty="0"/>
                    </a:p>
                  </a:txBody>
                  <a:tcPr marL="91439" marR="91439" marT="45716" marB="45716"/>
                </a:tc>
                <a:tc>
                  <a:txBody>
                    <a:bodyPr/>
                    <a:lstStyle/>
                    <a:p>
                      <a:r>
                        <a:rPr lang="es-CL" sz="1800" dirty="0" smtClean="0"/>
                        <a:t>$9.926.250</a:t>
                      </a:r>
                      <a:endParaRPr lang="es-CL" sz="1800" dirty="0"/>
                    </a:p>
                  </a:txBody>
                  <a:tcPr marL="91439" marR="91439" marT="45716" marB="45716"/>
                </a:tc>
                <a:tc>
                  <a:txBody>
                    <a:bodyPr/>
                    <a:lstStyle/>
                    <a:p>
                      <a:r>
                        <a:rPr lang="es-CL" sz="1800" dirty="0" smtClean="0"/>
                        <a:t>$5.500.000</a:t>
                      </a:r>
                      <a:endParaRPr lang="es-CL" sz="1800" dirty="0"/>
                    </a:p>
                  </a:txBody>
                  <a:tcPr marL="91439" marR="91439" marT="45716" marB="45716"/>
                </a:tc>
              </a:tr>
              <a:tr h="370805">
                <a:tc>
                  <a:txBody>
                    <a:bodyPr/>
                    <a:lstStyle/>
                    <a:p>
                      <a:r>
                        <a:rPr lang="es-CL" sz="1800" dirty="0" smtClean="0"/>
                        <a:t>Letrero de Obras</a:t>
                      </a:r>
                      <a:endParaRPr lang="es-CL" sz="1800" dirty="0"/>
                    </a:p>
                  </a:txBody>
                  <a:tcPr marL="91439" marR="91439" marT="45716" marB="45716"/>
                </a:tc>
                <a:tc>
                  <a:txBody>
                    <a:bodyPr/>
                    <a:lstStyle/>
                    <a:p>
                      <a:r>
                        <a:rPr lang="es-CL" sz="1800" dirty="0" smtClean="0"/>
                        <a:t>GL</a:t>
                      </a:r>
                      <a:endParaRPr lang="es-CL" sz="1800" dirty="0"/>
                    </a:p>
                  </a:txBody>
                  <a:tcPr marL="91439" marR="91439" marT="45716" marB="45716"/>
                </a:tc>
                <a:tc>
                  <a:txBody>
                    <a:bodyPr/>
                    <a:lstStyle/>
                    <a:p>
                      <a:r>
                        <a:rPr lang="es-CL" sz="1800" dirty="0" smtClean="0"/>
                        <a:t>$661.750</a:t>
                      </a:r>
                      <a:endParaRPr lang="es-CL" sz="1800" dirty="0"/>
                    </a:p>
                  </a:txBody>
                  <a:tcPr marL="91439" marR="91439" marT="45716" marB="45716"/>
                </a:tc>
                <a:tc>
                  <a:txBody>
                    <a:bodyPr/>
                    <a:lstStyle/>
                    <a:p>
                      <a:r>
                        <a:rPr lang="es-CL" sz="1800" dirty="0" smtClean="0"/>
                        <a:t>$350.000</a:t>
                      </a:r>
                      <a:endParaRPr lang="es-CL" sz="1800" dirty="0"/>
                    </a:p>
                  </a:txBody>
                  <a:tcPr marL="91439" marR="91439" marT="45716" marB="45716"/>
                </a:tc>
              </a:tr>
              <a:tr h="914315">
                <a:tc>
                  <a:txBody>
                    <a:bodyPr/>
                    <a:lstStyle/>
                    <a:p>
                      <a:r>
                        <a:rPr lang="es-CL" sz="1800" dirty="0" smtClean="0"/>
                        <a:t>Cierro Provisorio</a:t>
                      </a:r>
                      <a:endParaRPr lang="es-CL" sz="1800" dirty="0"/>
                    </a:p>
                  </a:txBody>
                  <a:tcPr marL="91439" marR="91439" marT="45716" marB="45716"/>
                </a:tc>
                <a:tc>
                  <a:txBody>
                    <a:bodyPr/>
                    <a:lstStyle/>
                    <a:p>
                      <a:r>
                        <a:rPr lang="es-CL" sz="1800" dirty="0" smtClean="0"/>
                        <a:t>GL</a:t>
                      </a:r>
                      <a:endParaRPr lang="es-CL" sz="1800" dirty="0"/>
                    </a:p>
                  </a:txBody>
                  <a:tcPr marL="91439" marR="91439" marT="45716" marB="45716"/>
                </a:tc>
                <a:tc>
                  <a:txBody>
                    <a:bodyPr/>
                    <a:lstStyle/>
                    <a:p>
                      <a:r>
                        <a:rPr lang="es-CL" sz="1800" dirty="0" smtClean="0"/>
                        <a:t>$4.499.900</a:t>
                      </a:r>
                      <a:endParaRPr lang="es-CL" sz="1800" dirty="0"/>
                    </a:p>
                  </a:txBody>
                  <a:tcPr marL="91439" marR="91439" marT="45716" marB="45716"/>
                </a:tc>
                <a:tc>
                  <a:txBody>
                    <a:bodyPr/>
                    <a:lstStyle/>
                    <a:p>
                      <a:r>
                        <a:rPr lang="es-CL" sz="1800" dirty="0" smtClean="0"/>
                        <a:t>(incluido en Instalación de</a:t>
                      </a:r>
                      <a:r>
                        <a:rPr lang="es-CL" sz="1800" baseline="0" dirty="0" smtClean="0"/>
                        <a:t> Faenas)</a:t>
                      </a:r>
                      <a:endParaRPr lang="es-CL" sz="1800" dirty="0"/>
                    </a:p>
                  </a:txBody>
                  <a:tcPr marL="91439" marR="91439" marT="45716" marB="45716"/>
                </a:tc>
              </a:tr>
              <a:tr h="370805">
                <a:tc>
                  <a:txBody>
                    <a:bodyPr/>
                    <a:lstStyle/>
                    <a:p>
                      <a:r>
                        <a:rPr lang="es-CL" sz="1800" dirty="0" smtClean="0"/>
                        <a:t>Trazados y Niveles</a:t>
                      </a:r>
                      <a:endParaRPr lang="es-CL" sz="1800" dirty="0"/>
                    </a:p>
                  </a:txBody>
                  <a:tcPr marL="91439" marR="91439" marT="45716" marB="45716"/>
                </a:tc>
                <a:tc>
                  <a:txBody>
                    <a:bodyPr/>
                    <a:lstStyle/>
                    <a:p>
                      <a:r>
                        <a:rPr lang="es-CL" sz="1800" dirty="0" smtClean="0"/>
                        <a:t>GL</a:t>
                      </a:r>
                      <a:endParaRPr lang="es-CL" sz="1800" dirty="0"/>
                    </a:p>
                  </a:txBody>
                  <a:tcPr marL="91439" marR="91439" marT="45716" marB="45716"/>
                </a:tc>
                <a:tc>
                  <a:txBody>
                    <a:bodyPr/>
                    <a:lstStyle/>
                    <a:p>
                      <a:r>
                        <a:rPr lang="es-CL" sz="1800" dirty="0" smtClean="0"/>
                        <a:t>$3.507.275</a:t>
                      </a:r>
                      <a:endParaRPr lang="es-CL" sz="1800" dirty="0"/>
                    </a:p>
                  </a:txBody>
                  <a:tcPr marL="91439" marR="91439" marT="45716" marB="45716"/>
                </a:tc>
                <a:tc>
                  <a:txBody>
                    <a:bodyPr/>
                    <a:lstStyle/>
                    <a:p>
                      <a:r>
                        <a:rPr lang="es-CL" sz="1800" dirty="0" smtClean="0"/>
                        <a:t>$850.000</a:t>
                      </a:r>
                      <a:endParaRPr lang="es-CL" sz="1800" dirty="0"/>
                    </a:p>
                  </a:txBody>
                  <a:tcPr marL="91439" marR="91439" marT="45716" marB="45716"/>
                </a:tc>
              </a:tr>
              <a:tr h="370805">
                <a:tc>
                  <a:txBody>
                    <a:bodyPr/>
                    <a:lstStyle/>
                    <a:p>
                      <a:r>
                        <a:rPr lang="es-CL" sz="1800" dirty="0" smtClean="0"/>
                        <a:t>Excavaciones</a:t>
                      </a:r>
                      <a:endParaRPr lang="es-CL" sz="1800" dirty="0"/>
                    </a:p>
                  </a:txBody>
                  <a:tcPr marL="91439" marR="91439" marT="45716" marB="45716"/>
                </a:tc>
                <a:tc>
                  <a:txBody>
                    <a:bodyPr/>
                    <a:lstStyle/>
                    <a:p>
                      <a:r>
                        <a:rPr lang="es-CL" sz="1800" dirty="0" smtClean="0"/>
                        <a:t>m3</a:t>
                      </a:r>
                      <a:endParaRPr lang="es-CL" sz="1800" dirty="0"/>
                    </a:p>
                  </a:txBody>
                  <a:tcPr marL="91439" marR="91439" marT="45716" marB="45716"/>
                </a:tc>
                <a:tc>
                  <a:txBody>
                    <a:bodyPr/>
                    <a:lstStyle/>
                    <a:p>
                      <a:r>
                        <a:rPr lang="es-CL" sz="1800" dirty="0" smtClean="0"/>
                        <a:t>$25.808</a:t>
                      </a:r>
                      <a:endParaRPr lang="es-CL" sz="1800" dirty="0"/>
                    </a:p>
                  </a:txBody>
                  <a:tcPr marL="91439" marR="91439" marT="45716" marB="45716"/>
                </a:tc>
                <a:tc>
                  <a:txBody>
                    <a:bodyPr/>
                    <a:lstStyle/>
                    <a:p>
                      <a:r>
                        <a:rPr lang="es-CL" sz="1800" dirty="0" smtClean="0"/>
                        <a:t>$18.000</a:t>
                      </a:r>
                      <a:endParaRPr lang="es-CL" sz="1800" dirty="0"/>
                    </a:p>
                  </a:txBody>
                  <a:tcPr marL="91439" marR="91439" marT="45716" marB="45716"/>
                </a:tc>
              </a:tr>
              <a:tr h="370805">
                <a:tc>
                  <a:txBody>
                    <a:bodyPr/>
                    <a:lstStyle/>
                    <a:p>
                      <a:r>
                        <a:rPr lang="es-CL" sz="1800" dirty="0" err="1" smtClean="0"/>
                        <a:t>Moldajes</a:t>
                      </a:r>
                      <a:endParaRPr lang="es-CL" sz="1800" dirty="0"/>
                    </a:p>
                  </a:txBody>
                  <a:tcPr marL="91439" marR="91439" marT="45716" marB="45716"/>
                </a:tc>
                <a:tc>
                  <a:txBody>
                    <a:bodyPr/>
                    <a:lstStyle/>
                    <a:p>
                      <a:r>
                        <a:rPr lang="es-CL" sz="1800" dirty="0" smtClean="0"/>
                        <a:t>m2</a:t>
                      </a:r>
                      <a:endParaRPr lang="es-CL" sz="1800" dirty="0"/>
                    </a:p>
                  </a:txBody>
                  <a:tcPr marL="91439" marR="91439" marT="45716" marB="45716"/>
                </a:tc>
                <a:tc>
                  <a:txBody>
                    <a:bodyPr/>
                    <a:lstStyle/>
                    <a:p>
                      <a:r>
                        <a:rPr lang="es-CL" sz="1800" dirty="0" smtClean="0"/>
                        <a:t>$19.853</a:t>
                      </a:r>
                      <a:endParaRPr lang="es-CL" sz="1800" dirty="0"/>
                    </a:p>
                  </a:txBody>
                  <a:tcPr marL="91439" marR="91439" marT="45716" marB="45716"/>
                </a:tc>
                <a:tc>
                  <a:txBody>
                    <a:bodyPr/>
                    <a:lstStyle/>
                    <a:p>
                      <a:r>
                        <a:rPr lang="es-CL" sz="1800" dirty="0" smtClean="0"/>
                        <a:t>$8.600</a:t>
                      </a:r>
                      <a:endParaRPr lang="es-CL" sz="1800" dirty="0"/>
                    </a:p>
                  </a:txBody>
                  <a:tcPr marL="91439" marR="91439" marT="45716" marB="45716"/>
                </a:tc>
              </a:tr>
            </a:tbl>
          </a:graphicData>
        </a:graphic>
      </p:graphicFrame>
    </p:spTree>
    <p:extLst>
      <p:ext uri="{BB962C8B-B14F-4D97-AF65-F5344CB8AC3E}">
        <p14:creationId xmlns:p14="http://schemas.microsoft.com/office/powerpoint/2010/main" xmlns="" val="157232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7"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9" name="TextBox 6"/>
          <p:cNvSpPr txBox="1">
            <a:spLocks noChangeArrowheads="1"/>
          </p:cNvSpPr>
          <p:nvPr/>
        </p:nvSpPr>
        <p:spPr bwMode="auto">
          <a:xfrm>
            <a:off x="428625" y="2071688"/>
            <a:ext cx="8143875" cy="347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just" eaLnBrk="1" hangingPunct="1">
              <a:buFontTx/>
              <a:buChar char="-"/>
            </a:pPr>
            <a:r>
              <a:rPr lang="es-CL"/>
              <a:t>Se esconden sobrecostos en partidas con precios globales.</a:t>
            </a:r>
          </a:p>
          <a:p>
            <a:pPr algn="just" eaLnBrk="1" hangingPunct="1">
              <a:buFontTx/>
              <a:buChar char="-"/>
            </a:pPr>
            <a:endParaRPr lang="es-CL"/>
          </a:p>
          <a:p>
            <a:pPr algn="just" eaLnBrk="1" hangingPunct="1">
              <a:buFontTx/>
              <a:buChar char="-"/>
            </a:pPr>
            <a:r>
              <a:rPr lang="es-CL"/>
              <a:t>Se suben precios unitarios de partidas que amplifican el presupuesto por su gran volumen.</a:t>
            </a:r>
          </a:p>
          <a:p>
            <a:pPr algn="just" eaLnBrk="1" hangingPunct="1">
              <a:buFontTx/>
              <a:buChar char="-"/>
            </a:pPr>
            <a:endParaRPr lang="es-CL"/>
          </a:p>
          <a:p>
            <a:pPr algn="just" eaLnBrk="1" hangingPunct="1">
              <a:buFontTx/>
              <a:buChar char="-"/>
            </a:pPr>
            <a:r>
              <a:rPr lang="es-CL"/>
              <a:t>No se especifican estimaciones de Gastos Generales, estos quedan escondidos en la partida incrementando el valor unitario.</a:t>
            </a:r>
          </a:p>
          <a:p>
            <a:pPr algn="just" eaLnBrk="1" hangingPunct="1">
              <a:buFontTx/>
              <a:buChar char="-"/>
            </a:pPr>
            <a:endParaRPr lang="es-CL"/>
          </a:p>
          <a:p>
            <a:pPr algn="just" eaLnBrk="1" hangingPunct="1">
              <a:buFontTx/>
              <a:buChar char="-"/>
            </a:pPr>
            <a:r>
              <a:rPr lang="es-CL"/>
              <a:t>No se especifican porcentajes de Utilidades de la Empresa, estas quedan escondidas en el itemizado, distorsionando la definición de precios unitarios.</a:t>
            </a:r>
          </a:p>
        </p:txBody>
      </p:sp>
    </p:spTree>
    <p:extLst>
      <p:ext uri="{BB962C8B-B14F-4D97-AF65-F5344CB8AC3E}">
        <p14:creationId xmlns:p14="http://schemas.microsoft.com/office/powerpoint/2010/main" xmlns="" val="1633631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5" descr="IMG_2823.JP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85750" y="1285875"/>
            <a:ext cx="3492500" cy="260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4" name="Picture 6" descr="IMG_2825.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4643438" y="3929063"/>
            <a:ext cx="3476625" cy="260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5" name="Picture 7" descr="IMG_2829.JP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4643438" y="1285875"/>
            <a:ext cx="3492500" cy="260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6" name="TextBox 8"/>
          <p:cNvSpPr txBox="1">
            <a:spLocks noChangeArrowheads="1"/>
          </p:cNvSpPr>
          <p:nvPr/>
        </p:nvSpPr>
        <p:spPr bwMode="auto">
          <a:xfrm>
            <a:off x="285750" y="4286250"/>
            <a:ext cx="40005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just" eaLnBrk="1" hangingPunct="1"/>
            <a:r>
              <a:rPr lang="es-CL"/>
              <a:t>Estado Actual Piscina de Baquedano. </a:t>
            </a:r>
            <a:r>
              <a:rPr lang="es-CL" sz="1200"/>
              <a:t>La obra se ejecutó hasta un 30% de avance en obra gruesa; estas obras se encuentran en franco abandono por un poco mas de un año. La posibilidad de reiniciar obras debe considerar la real posibilidad de juntar hormigones nuevos con hormigones antiguos, el estado de oxidación de la armadura.</a:t>
            </a:r>
          </a:p>
        </p:txBody>
      </p:sp>
    </p:spTree>
    <p:extLst>
      <p:ext uri="{BB962C8B-B14F-4D97-AF65-F5344CB8AC3E}">
        <p14:creationId xmlns:p14="http://schemas.microsoft.com/office/powerpoint/2010/main" xmlns="" val="27043768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5"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6"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7" name="TextBox 8"/>
          <p:cNvSpPr txBox="1">
            <a:spLocks noChangeArrowheads="1"/>
          </p:cNvSpPr>
          <p:nvPr/>
        </p:nvSpPr>
        <p:spPr bwMode="auto">
          <a:xfrm>
            <a:off x="428625" y="3500438"/>
            <a:ext cx="4000500"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just" eaLnBrk="1" hangingPunct="1"/>
            <a:r>
              <a:rPr lang="es-CL"/>
              <a:t>Estado Actual Piscina de Sierra Gorda. </a:t>
            </a:r>
            <a:r>
              <a:rPr lang="es-CL" sz="1200"/>
              <a:t>La piscina se encuentra inhabilitada para su uso, existen problemas con los equipos de filtrado y mantención de agua y las piscinas pequeñas se encuentran en reparación.</a:t>
            </a:r>
          </a:p>
        </p:txBody>
      </p:sp>
      <p:pic>
        <p:nvPicPr>
          <p:cNvPr id="18438" name="Picture 9" descr="IMG_2902.JP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71813" y="1285875"/>
            <a:ext cx="2647950" cy="198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10" descr="IMG_2906.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5786438" y="1285875"/>
            <a:ext cx="2946400" cy="3929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1" descr="IMG_2911.JP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357188" y="1285875"/>
            <a:ext cx="2644775" cy="198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1" name="Picture 12" descr="IMG_2905.JPG"/>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4375150" y="3357563"/>
            <a:ext cx="1393825"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80128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59"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TextBox 6"/>
          <p:cNvSpPr txBox="1">
            <a:spLocks noChangeArrowheads="1"/>
          </p:cNvSpPr>
          <p:nvPr/>
        </p:nvSpPr>
        <p:spPr bwMode="auto">
          <a:xfrm>
            <a:off x="2500313" y="285750"/>
            <a:ext cx="65008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a:t>C. 33 Viviendas FSV</a:t>
            </a:r>
          </a:p>
        </p:txBody>
      </p:sp>
      <p:sp>
        <p:nvSpPr>
          <p:cNvPr id="10" name="TextBox 9"/>
          <p:cNvSpPr txBox="1"/>
          <p:nvPr/>
        </p:nvSpPr>
        <p:spPr>
          <a:xfrm>
            <a:off x="500063" y="1357313"/>
            <a:ext cx="8286750" cy="1016000"/>
          </a:xfrm>
          <a:prstGeom prst="rect">
            <a:avLst/>
          </a:prstGeom>
          <a:noFill/>
        </p:spPr>
        <p:txBody>
          <a:bodyPr>
            <a:spAutoFit/>
          </a:bodyPr>
          <a:lstStyle/>
          <a:p>
            <a:pPr>
              <a:defRPr/>
            </a:pPr>
            <a:r>
              <a:rPr lang="es-CL" dirty="0">
                <a:solidFill>
                  <a:schemeClr val="bg1">
                    <a:lumMod val="65000"/>
                  </a:schemeClr>
                </a:solidFill>
                <a:latin typeface="Arial" charset="0"/>
                <a:cs typeface="Arial" charset="0"/>
              </a:rPr>
              <a:t>Comité Baquedano y sus Allegados.</a:t>
            </a:r>
          </a:p>
          <a:p>
            <a:pPr>
              <a:defRPr/>
            </a:pPr>
            <a:endParaRPr lang="es-CL" dirty="0">
              <a:latin typeface="Arial" charset="0"/>
              <a:cs typeface="Arial" charset="0"/>
            </a:endParaRPr>
          </a:p>
          <a:p>
            <a:pPr>
              <a:defRPr/>
            </a:pPr>
            <a:r>
              <a:rPr lang="es-CL" dirty="0">
                <a:latin typeface="Arial" charset="0"/>
                <a:cs typeface="Arial" charset="0"/>
              </a:rPr>
              <a:t>Presentación del Proyecto:</a:t>
            </a:r>
          </a:p>
        </p:txBody>
      </p:sp>
      <p:graphicFrame>
        <p:nvGraphicFramePr>
          <p:cNvPr id="15" name="Table 14"/>
          <p:cNvGraphicFramePr>
            <a:graphicFrameLocks noGrp="1"/>
          </p:cNvGraphicFramePr>
          <p:nvPr/>
        </p:nvGraphicFramePr>
        <p:xfrm>
          <a:off x="357188" y="2428875"/>
          <a:ext cx="8429626" cy="3571872"/>
        </p:xfrm>
        <a:graphic>
          <a:graphicData uri="http://schemas.openxmlformats.org/drawingml/2006/table">
            <a:tbl>
              <a:tblPr/>
              <a:tblGrid>
                <a:gridCol w="727517"/>
                <a:gridCol w="1448845"/>
                <a:gridCol w="1732463"/>
                <a:gridCol w="656079"/>
                <a:gridCol w="1312160"/>
                <a:gridCol w="861105"/>
                <a:gridCol w="1691457"/>
              </a:tblGrid>
              <a:tr h="186224">
                <a:tc>
                  <a:txBody>
                    <a:bodyPr/>
                    <a:lstStyle/>
                    <a:p>
                      <a:pPr algn="l" fontAlgn="b"/>
                      <a:r>
                        <a:rPr lang="es-CL" sz="12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latin typeface="Calibri"/>
                        </a:rPr>
                        <a:t>Nombre del Proyecto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s-CL" sz="1200" b="1" i="0" u="none" strike="noStrike">
                          <a:solidFill>
                            <a:srgbClr val="000000"/>
                          </a:solidFill>
                          <a:latin typeface="Calibri"/>
                        </a:rPr>
                        <a:t>CTE. BAQUEDANO Y SUS ALLEGADOS (33 VIVIENDAS FSV)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algn="ctr" fontAlgn="b"/>
                      <a:r>
                        <a:rPr lang="es-CL" sz="1200" b="1" i="0" u="none" strike="noStrike">
                          <a:solidFill>
                            <a:srgbClr val="000000"/>
                          </a:solidFill>
                          <a:latin typeface="Calibri"/>
                        </a:rPr>
                        <a:t>ID: 3847-34-LP08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24">
                <a:tc>
                  <a:txBody>
                    <a:bodyPr/>
                    <a:lstStyle/>
                    <a:p>
                      <a:pPr algn="l" fontAlgn="b"/>
                      <a:r>
                        <a:rPr lang="es-CL" sz="12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latin typeface="Calibri"/>
                        </a:rPr>
                        <a:t>Ubicación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200" b="0" i="0" u="none" strike="noStrike">
                          <a:solidFill>
                            <a:srgbClr val="000000"/>
                          </a:solidFill>
                          <a:latin typeface="Calibri"/>
                        </a:rPr>
                        <a:t>Jaime Guzman, Baquedano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200" b="0" i="0" u="none" strike="noStrike">
                          <a:solidFill>
                            <a:srgbClr val="000000"/>
                          </a:solidFill>
                          <a:latin typeface="Calibri"/>
                        </a:rPr>
                        <a: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200" b="0" i="0" u="none" strike="noStrike">
                          <a:solidFill>
                            <a:srgbClr val="000000"/>
                          </a:solidFill>
                          <a:latin typeface="Calibri"/>
                        </a:rPr>
                        <a:t>6200-5 (mL)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24">
                <a:tc>
                  <a:txBody>
                    <a:bodyPr/>
                    <a:lstStyle/>
                    <a:p>
                      <a:pPr algn="l" fontAlgn="b"/>
                      <a:r>
                        <a:rPr lang="es-CL" sz="12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latin typeface="Calibri"/>
                        </a:rPr>
                        <a:t>Autor Proyecto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200" b="0" i="0" u="none" strike="noStrike" dirty="0">
                          <a:solidFill>
                            <a:srgbClr val="000000"/>
                          </a:solidFill>
                          <a:latin typeface="Calibri"/>
                        </a:rPr>
                        <a:t>EGIS Nuestra Casa (</a:t>
                      </a:r>
                      <a:r>
                        <a:rPr lang="es-CL" sz="1200" b="0" i="0" u="none" strike="noStrike" dirty="0" smtClean="0">
                          <a:solidFill>
                            <a:srgbClr val="000000"/>
                          </a:solidFill>
                          <a:latin typeface="Calibri"/>
                        </a:rPr>
                        <a:t>entidad </a:t>
                      </a:r>
                      <a:r>
                        <a:rPr lang="es-CL" sz="1200" b="0" i="0" u="none" strike="noStrike" dirty="0">
                          <a:solidFill>
                            <a:srgbClr val="000000"/>
                          </a:solidFill>
                          <a:latin typeface="Calibri"/>
                        </a:rPr>
                        <a:t>organizadora)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200" b="0" i="0" u="none" strike="noStrike">
                          <a:solidFill>
                            <a:srgbClr val="000000"/>
                          </a:solidFill>
                          <a:latin typeface="Calibri"/>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24">
                <a:tc>
                  <a:txBody>
                    <a:bodyPr/>
                    <a:lstStyle/>
                    <a:p>
                      <a:pPr algn="l" fontAlgn="b"/>
                      <a:r>
                        <a:rPr lang="es-CL" sz="12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latin typeface="Calibri"/>
                        </a:rPr>
                        <a:t>Contratista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200" b="0" i="0" u="none" strike="noStrike">
                          <a:solidFill>
                            <a:srgbClr val="000000"/>
                          </a:solidFill>
                          <a:latin typeface="Calibri"/>
                        </a:rPr>
                        <a:t>Empresa Constructora Mario Reyes y Cia. Ltda.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200" b="0" i="0" u="none" strike="noStrike">
                          <a:solidFill>
                            <a:srgbClr val="000000"/>
                          </a:solidFill>
                          <a:latin typeface="Calibri"/>
                        </a:rPr>
                        <a:t>Fecha Ctto.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200" b="0" i="0" u="none" strike="noStrike">
                          <a:solidFill>
                            <a:srgbClr val="000000"/>
                          </a:solidFill>
                          <a:latin typeface="Calibri"/>
                        </a:rPr>
                        <a:t>28.01.2009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24">
                <a:tc>
                  <a:txBody>
                    <a:bodyPr/>
                    <a:lstStyle/>
                    <a:p>
                      <a:pPr algn="l" fontAlgn="b"/>
                      <a:r>
                        <a:rPr lang="es-CL" sz="12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latin typeface="Calibri"/>
                        </a:rPr>
                        <a:t>ITO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CL" sz="12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l" fontAlgn="b"/>
                      <a:r>
                        <a:rPr lang="es-CL" sz="1200" b="0" i="0" u="none" strike="noStrike">
                          <a:solidFill>
                            <a:srgbClr val="000000"/>
                          </a:solidFill>
                          <a:latin typeface="Calibri"/>
                        </a:rPr>
                        <a:t>Fecha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173">
                <a:tc>
                  <a:txBody>
                    <a:bodyPr/>
                    <a:lstStyle/>
                    <a:p>
                      <a:pPr algn="l" fontAlgn="b"/>
                      <a:r>
                        <a:rPr lang="es-CL" sz="12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latin typeface="Calibri"/>
                        </a:rPr>
                        <a:t>Mandante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b"/>
                      <a:r>
                        <a:rPr lang="es-CL" sz="1200" b="1" i="0" u="none" strike="noStrike" dirty="0">
                          <a:solidFill>
                            <a:srgbClr val="000000"/>
                          </a:solidFill>
                          <a:latin typeface="Calibri"/>
                        </a:rPr>
                        <a:t>MUNICIPALIDAD DE SIERRA GORDA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186224">
                <a:tc>
                  <a:txBody>
                    <a:bodyPr/>
                    <a:lstStyle/>
                    <a:p>
                      <a:pPr algn="l" fontAlgn="b"/>
                      <a:r>
                        <a:rPr lang="es-CL" sz="12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200" b="0" i="0" u="none" strike="noStrike" dirty="0">
                          <a:solidFill>
                            <a:srgbClr val="000000"/>
                          </a:solidFill>
                          <a:latin typeface="Calibri"/>
                        </a:rPr>
                        <a:t>Permiso de Obra 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200" b="0" i="0" u="none" strike="noStrike" dirty="0">
                          <a:solidFill>
                            <a:srgbClr val="000000"/>
                          </a:solidFill>
                          <a:latin typeface="Calibri"/>
                        </a:rPr>
                        <a:t>05/28.10.2006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CL" sz="1200" b="0" i="0" u="none" strike="noStrike">
                          <a:solidFill>
                            <a:srgbClr val="000000"/>
                          </a:solidFill>
                          <a:latin typeface="Calibri"/>
                        </a:rPr>
                        <a:t>Obs.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l" fontAlgn="auto"/>
                      <a:r>
                        <a:rPr lang="es-CL" sz="1200" b="0" i="0" u="none" strike="noStrike">
                          <a:solidFill>
                            <a:srgbClr val="000000"/>
                          </a:solidFill>
                          <a:latin typeface="Calibri"/>
                        </a:rPr>
                        <a:t>Presenta Permiso de Edificación por 129 viviendas y Recepción parcial por 33 viviendas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CL"/>
                    </a:p>
                  </a:txBody>
                  <a:tcPr/>
                </a:tc>
                <a:tc rowSpan="2" hMerge="1">
                  <a:txBody>
                    <a:bodyPr/>
                    <a:lstStyle/>
                    <a:p>
                      <a:endParaRPr lang="es-CL"/>
                    </a:p>
                  </a:txBody>
                  <a:tcPr/>
                </a:tc>
              </a:tr>
              <a:tr h="189173">
                <a:tc>
                  <a:txBody>
                    <a:bodyPr/>
                    <a:lstStyle/>
                    <a:p>
                      <a:pPr algn="l" fontAlgn="b"/>
                      <a:r>
                        <a:rPr lang="es-CL" sz="12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L" sz="1200" b="0" i="0" u="none" strike="noStrike">
                          <a:solidFill>
                            <a:srgbClr val="000000"/>
                          </a:solidFill>
                          <a:latin typeface="Calibri"/>
                        </a:rPr>
                        <a:t>Certificado Recep. 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1200" b="0" i="0" u="none" strike="noStrike" dirty="0">
                          <a:solidFill>
                            <a:srgbClr val="000000"/>
                          </a:solidFill>
                          <a:latin typeface="Calibri"/>
                        </a:rPr>
                        <a:t>Recepción Parcial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CL"/>
                    </a:p>
                  </a:txBody>
                  <a:tcPr/>
                </a:tc>
                <a:tc gridSpan="3" vMerge="1">
                  <a:txBody>
                    <a:bodyPr/>
                    <a:lstStyle/>
                    <a:p>
                      <a:endParaRPr lang="es-CL"/>
                    </a:p>
                  </a:txBody>
                  <a:tcPr/>
                </a:tc>
                <a:tc hMerge="1" vMerge="1">
                  <a:txBody>
                    <a:bodyPr/>
                    <a:lstStyle/>
                    <a:p>
                      <a:endParaRPr lang="es-CL"/>
                    </a:p>
                  </a:txBody>
                  <a:tcPr/>
                </a:tc>
                <a:tc hMerge="1" vMerge="1">
                  <a:txBody>
                    <a:bodyPr/>
                    <a:lstStyle/>
                    <a:p>
                      <a:endParaRPr lang="es-CL"/>
                    </a:p>
                  </a:txBody>
                  <a:tcPr/>
                </a:tc>
              </a:tr>
              <a:tr h="186224">
                <a:tc>
                  <a:txBody>
                    <a:bodyPr/>
                    <a:lstStyle/>
                    <a:p>
                      <a:pPr algn="l" fontAlgn="b"/>
                      <a:r>
                        <a:rPr lang="es-CL" sz="1200" b="0"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CL" sz="1200" b="0" i="0" u="none" strike="noStrike" dirty="0">
                          <a:solidFill>
                            <a:srgbClr val="000000"/>
                          </a:solidFill>
                          <a:latin typeface="Calibri"/>
                        </a:rPr>
                        <a:t>DESCRIPCIÓN DEL PROYECTO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1889958">
                <a:tc gridSpan="7">
                  <a:txBody>
                    <a:bodyPr/>
                    <a:lstStyle/>
                    <a:p>
                      <a:pPr algn="l" fontAlgn="t"/>
                      <a:r>
                        <a:rPr lang="es-CL" sz="1400" b="0" i="0" u="none" strike="noStrike" dirty="0">
                          <a:solidFill>
                            <a:srgbClr val="000000"/>
                          </a:solidFill>
                          <a:latin typeface="Calibri"/>
                        </a:rPr>
                        <a:t>Considera la ejecución de la primera etapa de un proyecto de </a:t>
                      </a:r>
                      <a:r>
                        <a:rPr lang="es-CL" sz="1400" b="1" i="0" u="none" strike="noStrike" dirty="0">
                          <a:solidFill>
                            <a:srgbClr val="000000"/>
                          </a:solidFill>
                          <a:latin typeface="Calibri"/>
                        </a:rPr>
                        <a:t>Loteo con construcción simultánea</a:t>
                      </a:r>
                      <a:r>
                        <a:rPr lang="es-CL" sz="1400" b="0" i="0" u="none" strike="noStrike" dirty="0">
                          <a:solidFill>
                            <a:srgbClr val="000000"/>
                          </a:solidFill>
                          <a:latin typeface="Calibri"/>
                        </a:rPr>
                        <a:t> de viviendas sociales en la localidad de Baquedano.</a:t>
                      </a:r>
                      <a:br>
                        <a:rPr lang="es-CL" sz="1400" b="0" i="0" u="none" strike="noStrike" dirty="0">
                          <a:solidFill>
                            <a:srgbClr val="000000"/>
                          </a:solidFill>
                          <a:latin typeface="Calibri"/>
                        </a:rPr>
                      </a:br>
                      <a:r>
                        <a:rPr lang="es-CL" sz="1400" b="0" i="0" u="none" strike="noStrike" dirty="0">
                          <a:solidFill>
                            <a:srgbClr val="000000"/>
                          </a:solidFill>
                          <a:latin typeface="Calibri"/>
                        </a:rPr>
                        <a:t>Este proyecto considera la ejecución de </a:t>
                      </a:r>
                      <a:r>
                        <a:rPr lang="es-CL" sz="1400" b="1" i="0" u="none" strike="noStrike" dirty="0">
                          <a:solidFill>
                            <a:srgbClr val="000000"/>
                          </a:solidFill>
                          <a:latin typeface="Calibri"/>
                        </a:rPr>
                        <a:t>33 viviendas sociales de 53,57m2 y su respectiva urbanización</a:t>
                      </a:r>
                      <a:r>
                        <a:rPr lang="es-CL" sz="1400" b="0" i="0" u="none" strike="noStrike" dirty="0">
                          <a:solidFill>
                            <a:srgbClr val="000000"/>
                          </a:solidFill>
                          <a:latin typeface="Calibri"/>
                        </a:rPr>
                        <a:t>, según indica superficie definida en Permiso de Edificación, financiadas en el marco que regula los montos de Subsidio del FSV de vivienda, a través del </a:t>
                      </a:r>
                      <a:r>
                        <a:rPr lang="es-CL" sz="1400" b="1" i="0" u="none" strike="noStrike" dirty="0" smtClean="0">
                          <a:solidFill>
                            <a:srgbClr val="000000"/>
                          </a:solidFill>
                          <a:latin typeface="Calibri"/>
                        </a:rPr>
                        <a:t>DS174 (MINVU)</a:t>
                      </a:r>
                      <a:r>
                        <a:rPr lang="es-CL" sz="1400" b="0" i="0" u="none" strike="noStrike" dirty="0" smtClean="0">
                          <a:solidFill>
                            <a:srgbClr val="000000"/>
                          </a:solidFill>
                          <a:latin typeface="Calibri"/>
                        </a:rPr>
                        <a:t> </a:t>
                      </a:r>
                      <a:r>
                        <a:rPr lang="es-CL" sz="1400" b="0" i="0" u="none" strike="noStrike" dirty="0">
                          <a:solidFill>
                            <a:srgbClr val="000000"/>
                          </a:solidFill>
                          <a:latin typeface="Calibri"/>
                        </a:rPr>
                        <a:t>y sus modificaciones.</a:t>
                      </a:r>
                      <a:br>
                        <a:rPr lang="es-CL" sz="1400" b="0" i="0" u="none" strike="noStrike" dirty="0">
                          <a:solidFill>
                            <a:srgbClr val="000000"/>
                          </a:solidFill>
                          <a:latin typeface="Calibri"/>
                        </a:rPr>
                      </a:br>
                      <a:r>
                        <a:rPr lang="es-CL" sz="1400" b="0" i="0" u="none" strike="noStrike" dirty="0">
                          <a:solidFill>
                            <a:srgbClr val="000000"/>
                          </a:solidFill>
                          <a:latin typeface="Calibri"/>
                        </a:rPr>
                        <a:t>En esta consideración, el </a:t>
                      </a:r>
                      <a:r>
                        <a:rPr lang="es-CL" sz="1400" b="0" i="0" u="sng" strike="noStrike" dirty="0">
                          <a:solidFill>
                            <a:srgbClr val="000000"/>
                          </a:solidFill>
                          <a:latin typeface="Calibri"/>
                        </a:rPr>
                        <a:t>Subsidio, para esta zona considerada extrema</a:t>
                      </a:r>
                      <a:r>
                        <a:rPr lang="es-CL" sz="1400" b="0" i="0" u="none" strike="noStrike" dirty="0">
                          <a:solidFill>
                            <a:srgbClr val="000000"/>
                          </a:solidFill>
                          <a:latin typeface="Calibri"/>
                        </a:rPr>
                        <a:t>, se </a:t>
                      </a:r>
                      <a:r>
                        <a:rPr lang="es-CL" sz="1400" b="0" i="0" u="sng" strike="noStrike" dirty="0">
                          <a:solidFill>
                            <a:srgbClr val="000000"/>
                          </a:solidFill>
                          <a:latin typeface="Calibri"/>
                        </a:rPr>
                        <a:t>incrementa en 40UF por familia</a:t>
                      </a:r>
                      <a:r>
                        <a:rPr lang="es-CL" sz="1400" b="0" i="0" u="none" strike="noStrike" dirty="0">
                          <a:solidFill>
                            <a:srgbClr val="000000"/>
                          </a:solidFill>
                          <a:latin typeface="Calibri"/>
                        </a:rPr>
                        <a:t>, pasando del subsidio normal de </a:t>
                      </a:r>
                      <a:r>
                        <a:rPr lang="es-CL" sz="1400" b="1" i="0" u="none" strike="noStrike" dirty="0">
                          <a:solidFill>
                            <a:srgbClr val="000000"/>
                          </a:solidFill>
                          <a:latin typeface="Calibri"/>
                        </a:rPr>
                        <a:t>330UF</a:t>
                      </a:r>
                      <a:r>
                        <a:rPr lang="es-CL" sz="1400" b="0" i="0" u="none" strike="noStrike" dirty="0">
                          <a:solidFill>
                            <a:srgbClr val="000000"/>
                          </a:solidFill>
                          <a:latin typeface="Calibri"/>
                        </a:rPr>
                        <a:t> a el subsidio especial de </a:t>
                      </a:r>
                      <a:r>
                        <a:rPr lang="es-CL" sz="1400" b="1" i="0" u="none" strike="noStrike" dirty="0">
                          <a:solidFill>
                            <a:srgbClr val="000000"/>
                          </a:solidFill>
                          <a:latin typeface="Calibri"/>
                        </a:rPr>
                        <a:t>370UF</a:t>
                      </a:r>
                      <a:r>
                        <a:rPr lang="es-CL" sz="1400" b="0" i="0" u="none" strike="noStrike" dirty="0">
                          <a:solidFill>
                            <a:srgbClr val="000000"/>
                          </a:solidFill>
                          <a:latin typeface="Calibri"/>
                        </a:rPr>
                        <a:t>, mas el ahorro obligatorio de 10UF por familia (se considera descontar de este ahorro 1UF por familia para gastos de escrituración).</a:t>
                      </a:r>
                      <a:r>
                        <a:rPr lang="es-CL" sz="1200" b="0" i="0" u="none" strike="noStrike" dirty="0">
                          <a:solidFill>
                            <a:srgbClr val="000000"/>
                          </a:solidFill>
                          <a:latin typeface="Calibri"/>
                        </a:rPr>
                        <a:t/>
                      </a:r>
                      <a:br>
                        <a:rPr lang="es-CL" sz="1200" b="0" i="0" u="none" strike="noStrike" dirty="0">
                          <a:solidFill>
                            <a:srgbClr val="000000"/>
                          </a:solidFill>
                          <a:latin typeface="Calibri"/>
                        </a:rPr>
                      </a:br>
                      <a:endParaRPr lang="es-CL" sz="12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bl>
          </a:graphicData>
        </a:graphic>
      </p:graphicFrame>
      <p:sp>
        <p:nvSpPr>
          <p:cNvPr id="19521" name="Oval 15"/>
          <p:cNvSpPr>
            <a:spLocks noChangeArrowheads="1"/>
          </p:cNvSpPr>
          <p:nvPr/>
        </p:nvSpPr>
        <p:spPr bwMode="auto">
          <a:xfrm>
            <a:off x="2428875" y="3429000"/>
            <a:ext cx="2071688" cy="642938"/>
          </a:xfrm>
          <a:prstGeom prst="ellipse">
            <a:avLst/>
          </a:prstGeom>
          <a:solidFill>
            <a:srgbClr val="92D050">
              <a:alpha val="30196"/>
            </a:srgbClr>
          </a:solidFill>
          <a:ln w="9525" algn="ctr">
            <a:solidFill>
              <a:schemeClr val="tx1"/>
            </a:solidFill>
            <a:round/>
            <a:headEnd/>
            <a:tailEnd/>
          </a:ln>
        </p:spPr>
        <p:txBody>
          <a:bodyPr/>
          <a:lstStyle/>
          <a:p>
            <a:endParaRPr lang="es-CL"/>
          </a:p>
        </p:txBody>
      </p:sp>
      <p:sp>
        <p:nvSpPr>
          <p:cNvPr id="19522" name="Rectangle 16"/>
          <p:cNvSpPr>
            <a:spLocks noChangeArrowheads="1"/>
          </p:cNvSpPr>
          <p:nvPr/>
        </p:nvSpPr>
        <p:spPr bwMode="auto">
          <a:xfrm>
            <a:off x="1928813" y="5143500"/>
            <a:ext cx="6143625" cy="285750"/>
          </a:xfrm>
          <a:prstGeom prst="rect">
            <a:avLst/>
          </a:prstGeom>
          <a:solidFill>
            <a:srgbClr val="FFFF00">
              <a:alpha val="30196"/>
            </a:srgbClr>
          </a:solidFill>
          <a:ln w="9525" algn="ctr">
            <a:solidFill>
              <a:schemeClr val="tx1"/>
            </a:solidFill>
            <a:round/>
            <a:headEnd/>
            <a:tailEnd/>
          </a:ln>
        </p:spPr>
        <p:txBody>
          <a:bodyPr/>
          <a:lstStyle/>
          <a:p>
            <a:endParaRPr lang="es-CL"/>
          </a:p>
        </p:txBody>
      </p:sp>
      <p:sp>
        <p:nvSpPr>
          <p:cNvPr id="19523" name="Oval 17"/>
          <p:cNvSpPr>
            <a:spLocks noChangeArrowheads="1"/>
          </p:cNvSpPr>
          <p:nvPr/>
        </p:nvSpPr>
        <p:spPr bwMode="auto">
          <a:xfrm>
            <a:off x="4714875" y="4286250"/>
            <a:ext cx="1143000" cy="714375"/>
          </a:xfrm>
          <a:prstGeom prst="ellipse">
            <a:avLst/>
          </a:prstGeom>
          <a:solidFill>
            <a:srgbClr val="00B0F0">
              <a:alpha val="30196"/>
            </a:srgbClr>
          </a:solidFill>
          <a:ln w="9525" algn="ctr">
            <a:solidFill>
              <a:schemeClr val="tx1"/>
            </a:solidFill>
            <a:round/>
            <a:headEnd/>
            <a:tailEnd/>
          </a:ln>
        </p:spPr>
        <p:txBody>
          <a:bodyPr/>
          <a:lstStyle/>
          <a:p>
            <a:endParaRPr lang="es-CL"/>
          </a:p>
        </p:txBody>
      </p:sp>
    </p:spTree>
    <p:extLst>
      <p:ext uri="{BB962C8B-B14F-4D97-AF65-F5344CB8AC3E}">
        <p14:creationId xmlns:p14="http://schemas.microsoft.com/office/powerpoint/2010/main" xmlns="" val="36530902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3"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5" name="TextBox 9"/>
          <p:cNvSpPr txBox="1">
            <a:spLocks noChangeArrowheads="1"/>
          </p:cNvSpPr>
          <p:nvPr/>
        </p:nvSpPr>
        <p:spPr bwMode="auto">
          <a:xfrm>
            <a:off x="500063" y="1357313"/>
            <a:ext cx="82867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a:t>Conformación del Presupuesto de Ejecución de Obras Contratado:</a:t>
            </a:r>
          </a:p>
        </p:txBody>
      </p:sp>
      <p:graphicFrame>
        <p:nvGraphicFramePr>
          <p:cNvPr id="11" name="Table 10"/>
          <p:cNvGraphicFramePr>
            <a:graphicFrameLocks noGrp="1"/>
          </p:cNvGraphicFramePr>
          <p:nvPr/>
        </p:nvGraphicFramePr>
        <p:xfrm>
          <a:off x="1428750" y="1714500"/>
          <a:ext cx="6096000" cy="2641600"/>
        </p:xfrm>
        <a:graphic>
          <a:graphicData uri="http://schemas.openxmlformats.org/drawingml/2006/table">
            <a:tbl>
              <a:tblPr firstRow="1" bandRow="1">
                <a:tableStyleId>{5C22544A-7EE6-4342-B048-85BDC9FD1C3A}</a:tableStyleId>
              </a:tblPr>
              <a:tblGrid>
                <a:gridCol w="2928958"/>
                <a:gridCol w="1714512"/>
                <a:gridCol w="1452530"/>
              </a:tblGrid>
              <a:tr h="370840">
                <a:tc>
                  <a:txBody>
                    <a:bodyPr/>
                    <a:lstStyle/>
                    <a:p>
                      <a:endParaRPr lang="es-CL" sz="1600" dirty="0"/>
                    </a:p>
                  </a:txBody>
                  <a:tcPr/>
                </a:tc>
                <a:tc>
                  <a:txBody>
                    <a:bodyPr/>
                    <a:lstStyle/>
                    <a:p>
                      <a:r>
                        <a:rPr lang="es-CL" sz="1600" dirty="0" smtClean="0"/>
                        <a:t>(x 33 Familias)</a:t>
                      </a:r>
                      <a:endParaRPr lang="es-CL" sz="1600" dirty="0"/>
                    </a:p>
                  </a:txBody>
                  <a:tcPr/>
                </a:tc>
                <a:tc>
                  <a:txBody>
                    <a:bodyPr/>
                    <a:lstStyle/>
                    <a:p>
                      <a:r>
                        <a:rPr lang="es-CL" sz="1600" dirty="0" smtClean="0"/>
                        <a:t>Total (UF)</a:t>
                      </a:r>
                      <a:endParaRPr lang="es-CL" sz="1600" dirty="0"/>
                    </a:p>
                  </a:txBody>
                  <a:tcPr/>
                </a:tc>
              </a:tr>
              <a:tr h="370840">
                <a:tc>
                  <a:txBody>
                    <a:bodyPr/>
                    <a:lstStyle/>
                    <a:p>
                      <a:r>
                        <a:rPr lang="es-CL" sz="1600" dirty="0" smtClean="0"/>
                        <a:t>Subsidio</a:t>
                      </a:r>
                      <a:endParaRPr lang="es-CL" sz="1600" dirty="0"/>
                    </a:p>
                  </a:txBody>
                  <a:tcPr/>
                </a:tc>
                <a:tc>
                  <a:txBody>
                    <a:bodyPr/>
                    <a:lstStyle/>
                    <a:p>
                      <a:r>
                        <a:rPr lang="es-CL" sz="1600" dirty="0" smtClean="0"/>
                        <a:t>370</a:t>
                      </a:r>
                      <a:r>
                        <a:rPr lang="es-CL" sz="1600" baseline="0" dirty="0" smtClean="0"/>
                        <a:t> </a:t>
                      </a:r>
                      <a:endParaRPr lang="es-CL" sz="1600" dirty="0"/>
                    </a:p>
                  </a:txBody>
                  <a:tcPr/>
                </a:tc>
                <a:tc>
                  <a:txBody>
                    <a:bodyPr/>
                    <a:lstStyle/>
                    <a:p>
                      <a:r>
                        <a:rPr lang="es-CL" sz="1600" dirty="0" smtClean="0"/>
                        <a:t>12.210</a:t>
                      </a:r>
                      <a:endParaRPr lang="es-CL" sz="1600" dirty="0"/>
                    </a:p>
                  </a:txBody>
                  <a:tcPr/>
                </a:tc>
              </a:tr>
              <a:tr h="370840">
                <a:tc>
                  <a:txBody>
                    <a:bodyPr/>
                    <a:lstStyle/>
                    <a:p>
                      <a:r>
                        <a:rPr lang="es-CL" sz="1600" dirty="0" smtClean="0"/>
                        <a:t>Ahorro (destinado a construcción)</a:t>
                      </a:r>
                      <a:endParaRPr lang="es-CL" sz="1600" dirty="0"/>
                    </a:p>
                  </a:txBody>
                  <a:tcPr/>
                </a:tc>
                <a:tc>
                  <a:txBody>
                    <a:bodyPr/>
                    <a:lstStyle/>
                    <a:p>
                      <a:r>
                        <a:rPr lang="es-CL" sz="1600" dirty="0" smtClean="0"/>
                        <a:t>9</a:t>
                      </a:r>
                      <a:endParaRPr lang="es-CL" sz="1600" dirty="0"/>
                    </a:p>
                  </a:txBody>
                  <a:tcPr/>
                </a:tc>
                <a:tc>
                  <a:txBody>
                    <a:bodyPr/>
                    <a:lstStyle/>
                    <a:p>
                      <a:r>
                        <a:rPr lang="es-CL" sz="1600" dirty="0" smtClean="0"/>
                        <a:t>297</a:t>
                      </a:r>
                      <a:endParaRPr lang="es-CL" sz="1600" dirty="0"/>
                    </a:p>
                  </a:txBody>
                  <a:tcPr/>
                </a:tc>
              </a:tr>
              <a:tr h="370840">
                <a:tc>
                  <a:txBody>
                    <a:bodyPr/>
                    <a:lstStyle/>
                    <a:p>
                      <a:r>
                        <a:rPr lang="es-CL" sz="1600" dirty="0" smtClean="0"/>
                        <a:t>Ahorro (destinado a escrituración)</a:t>
                      </a:r>
                      <a:endParaRPr lang="es-CL" sz="1600" dirty="0"/>
                    </a:p>
                  </a:txBody>
                  <a:tcPr/>
                </a:tc>
                <a:tc>
                  <a:txBody>
                    <a:bodyPr/>
                    <a:lstStyle/>
                    <a:p>
                      <a:r>
                        <a:rPr lang="es-CL" sz="1600" dirty="0" smtClean="0"/>
                        <a:t>1</a:t>
                      </a:r>
                      <a:endParaRPr lang="es-CL" sz="1600" dirty="0"/>
                    </a:p>
                  </a:txBody>
                  <a:tcPr/>
                </a:tc>
                <a:tc>
                  <a:txBody>
                    <a:bodyPr/>
                    <a:lstStyle/>
                    <a:p>
                      <a:r>
                        <a:rPr lang="es-CL" sz="1600" dirty="0" smtClean="0"/>
                        <a:t>33</a:t>
                      </a:r>
                      <a:endParaRPr lang="es-CL" sz="1600" dirty="0"/>
                    </a:p>
                  </a:txBody>
                  <a:tcPr/>
                </a:tc>
              </a:tr>
              <a:tr h="370840">
                <a:tc gridSpan="2">
                  <a:txBody>
                    <a:bodyPr/>
                    <a:lstStyle/>
                    <a:p>
                      <a:r>
                        <a:rPr lang="es-CL" sz="1600" dirty="0" smtClean="0"/>
                        <a:t>Total aporte SERVIU y Familias</a:t>
                      </a:r>
                      <a:endParaRPr lang="es-CL" sz="1600" dirty="0"/>
                    </a:p>
                  </a:txBody>
                  <a:tcPr/>
                </a:tc>
                <a:tc hMerge="1">
                  <a:txBody>
                    <a:bodyPr/>
                    <a:lstStyle/>
                    <a:p>
                      <a:endParaRPr lang="es-CL" dirty="0"/>
                    </a:p>
                  </a:txBody>
                  <a:tcPr/>
                </a:tc>
                <a:tc>
                  <a:txBody>
                    <a:bodyPr/>
                    <a:lstStyle/>
                    <a:p>
                      <a:r>
                        <a:rPr lang="es-CL" sz="1600" dirty="0" smtClean="0"/>
                        <a:t>12.540</a:t>
                      </a:r>
                      <a:endParaRPr lang="es-CL" sz="1600" dirty="0"/>
                    </a:p>
                  </a:txBody>
                  <a:tcPr/>
                </a:tc>
              </a:tr>
              <a:tr h="370840">
                <a:tc gridSpan="2">
                  <a:txBody>
                    <a:bodyPr/>
                    <a:lstStyle/>
                    <a:p>
                      <a:r>
                        <a:rPr lang="es-CL" sz="1600" b="1" dirty="0" smtClean="0"/>
                        <a:t>Total aporte considerado para Construcción</a:t>
                      </a:r>
                      <a:endParaRPr lang="es-CL" sz="1600" b="1" dirty="0"/>
                    </a:p>
                  </a:txBody>
                  <a:tcPr/>
                </a:tc>
                <a:tc hMerge="1">
                  <a:txBody>
                    <a:bodyPr/>
                    <a:lstStyle/>
                    <a:p>
                      <a:endParaRPr lang="es-CL" dirty="0"/>
                    </a:p>
                  </a:txBody>
                  <a:tcPr/>
                </a:tc>
                <a:tc>
                  <a:txBody>
                    <a:bodyPr/>
                    <a:lstStyle/>
                    <a:p>
                      <a:r>
                        <a:rPr lang="es-CL" sz="1600" b="1" dirty="0" smtClean="0"/>
                        <a:t>12.507</a:t>
                      </a:r>
                      <a:endParaRPr lang="es-CL" sz="1600" b="1" dirty="0"/>
                    </a:p>
                  </a:txBody>
                  <a:tcPr>
                    <a:solidFill>
                      <a:srgbClr val="92D050"/>
                    </a:solidFill>
                  </a:tcPr>
                </a:tc>
              </a:tr>
            </a:tbl>
          </a:graphicData>
        </a:graphic>
      </p:graphicFrame>
      <p:graphicFrame>
        <p:nvGraphicFramePr>
          <p:cNvPr id="12" name="Table 11"/>
          <p:cNvGraphicFramePr>
            <a:graphicFrameLocks noGrp="1"/>
          </p:cNvGraphicFramePr>
          <p:nvPr/>
        </p:nvGraphicFramePr>
        <p:xfrm>
          <a:off x="1428750" y="4500563"/>
          <a:ext cx="6096000" cy="1482724"/>
        </p:xfrm>
        <a:graphic>
          <a:graphicData uri="http://schemas.openxmlformats.org/drawingml/2006/table">
            <a:tbl>
              <a:tblPr firstRow="1" bandRow="1">
                <a:tableStyleId>{5C22544A-7EE6-4342-B048-85BDC9FD1C3A}</a:tableStyleId>
              </a:tblPr>
              <a:tblGrid>
                <a:gridCol w="2032000"/>
                <a:gridCol w="2611470"/>
                <a:gridCol w="1452530"/>
              </a:tblGrid>
              <a:tr h="370681">
                <a:tc>
                  <a:txBody>
                    <a:bodyPr/>
                    <a:lstStyle/>
                    <a:p>
                      <a:endParaRPr lang="es-CL" sz="1800" dirty="0"/>
                    </a:p>
                  </a:txBody>
                  <a:tcPr marT="45700" marB="45700"/>
                </a:tc>
                <a:tc>
                  <a:txBody>
                    <a:bodyPr/>
                    <a:lstStyle/>
                    <a:p>
                      <a:endParaRPr lang="es-CL" sz="1800" dirty="0"/>
                    </a:p>
                  </a:txBody>
                  <a:tcPr marT="45700" marB="45700"/>
                </a:tc>
                <a:tc>
                  <a:txBody>
                    <a:bodyPr/>
                    <a:lstStyle/>
                    <a:p>
                      <a:r>
                        <a:rPr lang="es-CL" sz="1800" dirty="0" smtClean="0"/>
                        <a:t>Total (UF)</a:t>
                      </a:r>
                      <a:endParaRPr lang="es-CL" sz="1800" dirty="0"/>
                    </a:p>
                  </a:txBody>
                  <a:tcPr marT="45700" marB="45700"/>
                </a:tc>
              </a:tr>
              <a:tr h="370681">
                <a:tc gridSpan="2">
                  <a:txBody>
                    <a:bodyPr/>
                    <a:lstStyle/>
                    <a:p>
                      <a:r>
                        <a:rPr lang="es-CL" sz="1800" dirty="0" smtClean="0"/>
                        <a:t>Aporte vía Subsidio</a:t>
                      </a:r>
                      <a:endParaRPr lang="es-CL" sz="1800" dirty="0"/>
                    </a:p>
                  </a:txBody>
                  <a:tcPr marT="45700" marB="45700"/>
                </a:tc>
                <a:tc hMerge="1">
                  <a:txBody>
                    <a:bodyPr/>
                    <a:lstStyle/>
                    <a:p>
                      <a:endParaRPr lang="es-CL" dirty="0"/>
                    </a:p>
                  </a:txBody>
                  <a:tcPr/>
                </a:tc>
                <a:tc>
                  <a:txBody>
                    <a:bodyPr/>
                    <a:lstStyle/>
                    <a:p>
                      <a:r>
                        <a:rPr lang="es-CL" sz="1800" dirty="0" smtClean="0"/>
                        <a:t>12.507</a:t>
                      </a:r>
                      <a:endParaRPr lang="es-CL" sz="1800" dirty="0"/>
                    </a:p>
                  </a:txBody>
                  <a:tcPr marT="45700" marB="45700"/>
                </a:tc>
              </a:tr>
              <a:tr h="370681">
                <a:tc gridSpan="2">
                  <a:txBody>
                    <a:bodyPr/>
                    <a:lstStyle/>
                    <a:p>
                      <a:r>
                        <a:rPr lang="es-CL" sz="1800" dirty="0" smtClean="0"/>
                        <a:t>Aporte</a:t>
                      </a:r>
                      <a:r>
                        <a:rPr lang="es-CL" sz="1800" baseline="0" dirty="0" smtClean="0"/>
                        <a:t> Municipalidad SG</a:t>
                      </a:r>
                      <a:endParaRPr lang="es-CL" sz="1800" dirty="0"/>
                    </a:p>
                  </a:txBody>
                  <a:tcPr marT="45700" marB="45700"/>
                </a:tc>
                <a:tc hMerge="1">
                  <a:txBody>
                    <a:bodyPr/>
                    <a:lstStyle/>
                    <a:p>
                      <a:endParaRPr lang="es-CL" dirty="0"/>
                    </a:p>
                  </a:txBody>
                  <a:tcPr/>
                </a:tc>
                <a:tc>
                  <a:txBody>
                    <a:bodyPr/>
                    <a:lstStyle/>
                    <a:p>
                      <a:r>
                        <a:rPr lang="es-CL" sz="1800" b="1" dirty="0" smtClean="0"/>
                        <a:t>12.117</a:t>
                      </a:r>
                      <a:endParaRPr lang="es-CL" sz="1800" b="1" dirty="0"/>
                    </a:p>
                  </a:txBody>
                  <a:tcPr marT="45700" marB="45700">
                    <a:solidFill>
                      <a:srgbClr val="FFFF00"/>
                    </a:solidFill>
                  </a:tcPr>
                </a:tc>
              </a:tr>
              <a:tr h="370681">
                <a:tc gridSpan="2">
                  <a:txBody>
                    <a:bodyPr/>
                    <a:lstStyle/>
                    <a:p>
                      <a:r>
                        <a:rPr lang="es-CL" sz="1800" b="1" dirty="0" smtClean="0"/>
                        <a:t>Total Monto de Contrato</a:t>
                      </a:r>
                      <a:endParaRPr lang="es-CL" sz="1800" b="1" dirty="0"/>
                    </a:p>
                  </a:txBody>
                  <a:tcPr marT="45700" marB="45700"/>
                </a:tc>
                <a:tc hMerge="1">
                  <a:txBody>
                    <a:bodyPr/>
                    <a:lstStyle/>
                    <a:p>
                      <a:endParaRPr lang="es-CL" dirty="0"/>
                    </a:p>
                  </a:txBody>
                  <a:tcPr/>
                </a:tc>
                <a:tc>
                  <a:txBody>
                    <a:bodyPr/>
                    <a:lstStyle/>
                    <a:p>
                      <a:r>
                        <a:rPr lang="es-CL" sz="1800" b="1" dirty="0" smtClean="0"/>
                        <a:t>24.624</a:t>
                      </a:r>
                      <a:endParaRPr lang="es-CL" sz="1800" b="1" dirty="0"/>
                    </a:p>
                  </a:txBody>
                  <a:tcPr marT="45700" marB="45700">
                    <a:solidFill>
                      <a:srgbClr val="FF0000">
                        <a:alpha val="50000"/>
                      </a:srgbClr>
                    </a:solidFill>
                  </a:tcPr>
                </a:tc>
              </a:tr>
            </a:tbl>
          </a:graphicData>
        </a:graphic>
      </p:graphicFrame>
    </p:spTree>
    <p:extLst>
      <p:ext uri="{BB962C8B-B14F-4D97-AF65-F5344CB8AC3E}">
        <p14:creationId xmlns:p14="http://schemas.microsoft.com/office/powerpoint/2010/main" xmlns="" val="22910637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7"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8"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9" name="TextBox 9"/>
          <p:cNvSpPr txBox="1">
            <a:spLocks noChangeArrowheads="1"/>
          </p:cNvSpPr>
          <p:nvPr/>
        </p:nvSpPr>
        <p:spPr bwMode="auto">
          <a:xfrm>
            <a:off x="500063" y="1357313"/>
            <a:ext cx="82867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a:t>Conformación del Presupuesto de Ejecución de Obras Contratado:</a:t>
            </a:r>
          </a:p>
        </p:txBody>
      </p:sp>
      <p:graphicFrame>
        <p:nvGraphicFramePr>
          <p:cNvPr id="8" name="Table 7"/>
          <p:cNvGraphicFramePr>
            <a:graphicFrameLocks noGrp="1"/>
          </p:cNvGraphicFramePr>
          <p:nvPr/>
        </p:nvGraphicFramePr>
        <p:xfrm>
          <a:off x="571473" y="2143116"/>
          <a:ext cx="3500462" cy="3500458"/>
        </p:xfrm>
        <a:graphic>
          <a:graphicData uri="http://schemas.openxmlformats.org/drawingml/2006/table">
            <a:tbl>
              <a:tblPr/>
              <a:tblGrid>
                <a:gridCol w="379170"/>
                <a:gridCol w="2297655"/>
                <a:gridCol w="823637"/>
              </a:tblGrid>
              <a:tr h="269266">
                <a:tc>
                  <a:txBody>
                    <a:bodyPr/>
                    <a:lstStyle/>
                    <a:p>
                      <a:pPr algn="l" fontAlgn="b"/>
                      <a:endParaRPr lang="es-CL" sz="14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4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CL" sz="1400" b="1" i="0" u="none" strike="noStrike">
                          <a:solidFill>
                            <a:srgbClr val="000000"/>
                          </a:solidFill>
                          <a:latin typeface="Calibri"/>
                        </a:rPr>
                        <a:t>UF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266">
                <a:tc rowSpan="6">
                  <a:txBody>
                    <a:bodyPr/>
                    <a:lstStyle/>
                    <a:p>
                      <a:pPr algn="ctr" fontAlgn="b"/>
                      <a:r>
                        <a:rPr lang="es-CL" sz="1400" b="1" i="0" u="none" strike="noStrike">
                          <a:solidFill>
                            <a:srgbClr val="000000"/>
                          </a:solidFill>
                          <a:latin typeface="Calibri"/>
                        </a:rPr>
                        <a:t>Vivienda</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dirty="0">
                          <a:solidFill>
                            <a:srgbClr val="000000"/>
                          </a:solidFill>
                          <a:latin typeface="Calibri"/>
                        </a:rPr>
                        <a:t>obras adicionales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CL" sz="1400" b="0" i="0" u="none" strike="noStrike">
                          <a:solidFill>
                            <a:srgbClr val="000000"/>
                          </a:solidFill>
                          <a:latin typeface="Calibri"/>
                        </a:rPr>
                        <a:t>4468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50">
                        <a:alpha val="40000"/>
                      </a:srgbClr>
                    </a:solidFill>
                  </a:tcPr>
                </a:tc>
              </a:tr>
              <a:tr h="269266">
                <a:tc vMerge="1">
                  <a:txBody>
                    <a:bodyPr/>
                    <a:lstStyle/>
                    <a:p>
                      <a:endParaRPr lang="es-CL"/>
                    </a:p>
                  </a:txBody>
                  <a:tcPr/>
                </a:tc>
                <a:tc>
                  <a:txBody>
                    <a:bodyPr/>
                    <a:lstStyle/>
                    <a:p>
                      <a:pPr algn="l" fontAlgn="b"/>
                      <a:r>
                        <a:rPr lang="es-CL" sz="1400" b="0" i="0" u="none" strike="noStrike" dirty="0">
                          <a:solidFill>
                            <a:srgbClr val="000000"/>
                          </a:solidFill>
                          <a:latin typeface="Calibri"/>
                        </a:rPr>
                        <a:t>Aseo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L" sz="1400" b="0" i="0" u="none" strike="noStrike">
                          <a:solidFill>
                            <a:srgbClr val="000000"/>
                          </a:solidFill>
                          <a:latin typeface="Calibri"/>
                        </a:rPr>
                        <a:t>95,34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50">
                        <a:alpha val="40000"/>
                      </a:srgbClr>
                    </a:solidFill>
                  </a:tcPr>
                </a:tc>
              </a:tr>
              <a:tr h="269266">
                <a:tc vMerge="1">
                  <a:txBody>
                    <a:bodyPr/>
                    <a:lstStyle/>
                    <a:p>
                      <a:endParaRPr lang="es-CL"/>
                    </a:p>
                  </a:txBody>
                  <a:tcPr/>
                </a:tc>
                <a:tc>
                  <a:txBody>
                    <a:bodyPr/>
                    <a:lstStyle/>
                    <a:p>
                      <a:pPr algn="l" fontAlgn="b"/>
                      <a:r>
                        <a:rPr lang="es-CL" sz="1400" b="0" i="0" u="none" strike="noStrike" dirty="0">
                          <a:solidFill>
                            <a:srgbClr val="000000"/>
                          </a:solidFill>
                          <a:latin typeface="Calibri"/>
                        </a:rPr>
                        <a:t>obra gruesa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L" sz="1400" b="0" i="0" u="none" strike="noStrike">
                          <a:solidFill>
                            <a:srgbClr val="000000"/>
                          </a:solidFill>
                          <a:latin typeface="Calibri"/>
                        </a:rPr>
                        <a:t>2455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50">
                        <a:alpha val="40000"/>
                      </a:srgbClr>
                    </a:solidFill>
                  </a:tcPr>
                </a:tc>
              </a:tr>
              <a:tr h="269266">
                <a:tc vMerge="1">
                  <a:txBody>
                    <a:bodyPr/>
                    <a:lstStyle/>
                    <a:p>
                      <a:endParaRPr lang="es-CL"/>
                    </a:p>
                  </a:txBody>
                  <a:tcPr/>
                </a:tc>
                <a:tc>
                  <a:txBody>
                    <a:bodyPr/>
                    <a:lstStyle/>
                    <a:p>
                      <a:pPr algn="l" fontAlgn="b"/>
                      <a:r>
                        <a:rPr lang="es-CL" sz="1400" b="0" i="0" u="none" strike="noStrike" dirty="0">
                          <a:solidFill>
                            <a:srgbClr val="000000"/>
                          </a:solidFill>
                          <a:latin typeface="Calibri"/>
                        </a:rPr>
                        <a:t>terminaciones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L" sz="1400" b="0" i="0" u="none" strike="noStrike">
                          <a:solidFill>
                            <a:srgbClr val="000000"/>
                          </a:solidFill>
                          <a:latin typeface="Calibri"/>
                        </a:rPr>
                        <a:t>2804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50">
                        <a:alpha val="40000"/>
                      </a:srgbClr>
                    </a:solidFill>
                  </a:tcPr>
                </a:tc>
              </a:tr>
              <a:tr h="269266">
                <a:tc vMerge="1">
                  <a:txBody>
                    <a:bodyPr/>
                    <a:lstStyle/>
                    <a:p>
                      <a:endParaRPr lang="es-CL"/>
                    </a:p>
                  </a:txBody>
                  <a:tcPr/>
                </a:tc>
                <a:tc>
                  <a:txBody>
                    <a:bodyPr/>
                    <a:lstStyle/>
                    <a:p>
                      <a:pPr algn="l" fontAlgn="b"/>
                      <a:r>
                        <a:rPr lang="es-CL" sz="1400" b="0" i="0" u="none" strike="noStrike" dirty="0">
                          <a:solidFill>
                            <a:srgbClr val="000000"/>
                          </a:solidFill>
                          <a:latin typeface="Calibri"/>
                        </a:rPr>
                        <a:t>instalaciones domiciliarias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L" sz="1400" b="0" i="0" u="none" strike="noStrike">
                          <a:solidFill>
                            <a:srgbClr val="000000"/>
                          </a:solidFill>
                          <a:latin typeface="Calibri"/>
                        </a:rPr>
                        <a:t>1487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B050">
                        <a:alpha val="40000"/>
                      </a:srgbClr>
                    </a:solidFill>
                  </a:tcPr>
                </a:tc>
              </a:tr>
              <a:tr h="269266">
                <a:tc vMerge="1">
                  <a:txBody>
                    <a:bodyPr/>
                    <a:lstStyle/>
                    <a:p>
                      <a:endParaRPr lang="es-CL"/>
                    </a:p>
                  </a:txBody>
                  <a:tcPr/>
                </a:tc>
                <a:tc>
                  <a:txBody>
                    <a:bodyPr/>
                    <a:lstStyle/>
                    <a:p>
                      <a:pPr algn="l" fontAlgn="b"/>
                      <a:r>
                        <a:rPr lang="es-CL" sz="1400" b="0" i="0" u="none" strike="noStrike" dirty="0">
                          <a:solidFill>
                            <a:srgbClr val="000000"/>
                          </a:solidFill>
                          <a:latin typeface="Calibri"/>
                        </a:rPr>
                        <a:t>obras complementarias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CL" sz="1400" b="0" i="0" u="none" strike="noStrike" dirty="0">
                          <a:solidFill>
                            <a:srgbClr val="000000"/>
                          </a:solidFill>
                          <a:latin typeface="Calibri"/>
                        </a:rPr>
                        <a:t>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50">
                        <a:alpha val="40000"/>
                      </a:srgbClr>
                    </a:solidFill>
                  </a:tcPr>
                </a:tc>
              </a:tr>
              <a:tr h="269266">
                <a:tc rowSpan="2">
                  <a:txBody>
                    <a:bodyPr/>
                    <a:lstStyle/>
                    <a:p>
                      <a:pPr algn="ctr" fontAlgn="b"/>
                      <a:r>
                        <a:rPr lang="es-CL" sz="1400" b="1" i="0" u="none" strike="noStrike">
                          <a:solidFill>
                            <a:srgbClr val="000000"/>
                          </a:solidFill>
                          <a:latin typeface="Calibri"/>
                        </a:rPr>
                        <a:t>Urb.</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dirty="0">
                          <a:solidFill>
                            <a:srgbClr val="000000"/>
                          </a:solidFill>
                          <a:latin typeface="Calibri"/>
                        </a:rPr>
                        <a:t>obras de urbanización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CL" sz="1400" b="1" i="0" u="none" strike="noStrike">
                          <a:solidFill>
                            <a:srgbClr val="000000"/>
                          </a:solidFill>
                          <a:latin typeface="Calibri"/>
                        </a:rPr>
                        <a:t>9408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9266">
                <a:tc vMerge="1">
                  <a:txBody>
                    <a:bodyPr/>
                    <a:lstStyle/>
                    <a:p>
                      <a:endParaRPr lang="es-CL"/>
                    </a:p>
                  </a:txBody>
                  <a:tcPr/>
                </a:tc>
                <a:tc>
                  <a:txBody>
                    <a:bodyPr/>
                    <a:lstStyle/>
                    <a:p>
                      <a:pPr algn="l" fontAlgn="b"/>
                      <a:r>
                        <a:rPr lang="es-CL" sz="1400" b="0" i="0" u="none" strike="noStrike" dirty="0">
                          <a:solidFill>
                            <a:srgbClr val="000000"/>
                          </a:solidFill>
                          <a:latin typeface="Calibri"/>
                        </a:rPr>
                        <a:t>diseño </a:t>
                      </a:r>
                      <a:r>
                        <a:rPr lang="es-CL" sz="1400" b="0" i="0" u="none" strike="noStrike" dirty="0" smtClean="0">
                          <a:solidFill>
                            <a:srgbClr val="000000"/>
                          </a:solidFill>
                          <a:latin typeface="Calibri"/>
                        </a:rPr>
                        <a:t>urbanización</a:t>
                      </a:r>
                      <a:endParaRPr lang="es-CL" sz="14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CL" sz="1400" b="1" i="0" u="none" strike="noStrike" dirty="0">
                          <a:solidFill>
                            <a:srgbClr val="000000"/>
                          </a:solidFill>
                          <a:latin typeface="Calibri"/>
                        </a:rPr>
                        <a:t>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9266">
                <a:tc>
                  <a:txBody>
                    <a:bodyPr/>
                    <a:lstStyle/>
                    <a:p>
                      <a:pPr algn="l" fontAlgn="b"/>
                      <a:endParaRPr lang="es-CL" sz="14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CL" sz="1400" b="0" i="0" u="none" strike="noStrike" dirty="0">
                          <a:solidFill>
                            <a:srgbClr val="000000"/>
                          </a:solidFill>
                          <a:latin typeface="Calibri"/>
                        </a:rPr>
                        <a:t>Sub Total Neto (UF)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CL" sz="1400" b="0" i="0" u="none" strike="noStrike" dirty="0">
                          <a:solidFill>
                            <a:srgbClr val="000000"/>
                          </a:solidFill>
                          <a:latin typeface="Calibri"/>
                        </a:rPr>
                        <a:t>23145,34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9266">
                <a:tc>
                  <a:txBody>
                    <a:bodyPr/>
                    <a:lstStyle/>
                    <a:p>
                      <a:pPr algn="l" fontAlgn="b"/>
                      <a:endParaRPr lang="es-CL" sz="14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400" b="0" i="0" u="none" strike="noStrike">
                          <a:solidFill>
                            <a:srgbClr val="000000"/>
                          </a:solidFill>
                          <a:latin typeface="Calibri"/>
                        </a:rPr>
                        <a:t>19% 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L" sz="1400" b="0" i="0" u="none" strike="noStrike" dirty="0">
                          <a:solidFill>
                            <a:srgbClr val="000000"/>
                          </a:solidFill>
                          <a:latin typeface="Calibri"/>
                        </a:rPr>
                        <a:t>4397,615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69266">
                <a:tc>
                  <a:txBody>
                    <a:bodyPr/>
                    <a:lstStyle/>
                    <a:p>
                      <a:pPr algn="l" fontAlgn="b"/>
                      <a:endParaRPr lang="es-CL" sz="14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400" b="0" i="0" u="none" strike="noStrike">
                          <a:solidFill>
                            <a:srgbClr val="000000"/>
                          </a:solidFill>
                          <a:latin typeface="Calibri"/>
                        </a:rPr>
                        <a:t>65% (descuento fiscal 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CL" sz="1400" b="0" i="0" u="none" strike="noStrike" dirty="0">
                          <a:solidFill>
                            <a:srgbClr val="000000"/>
                          </a:solidFill>
                          <a:latin typeface="Calibri"/>
                        </a:rPr>
                        <a:t>2858,449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9266">
                <a:tc>
                  <a:txBody>
                    <a:bodyPr/>
                    <a:lstStyle/>
                    <a:p>
                      <a:pPr algn="l" fontAlgn="b"/>
                      <a:endParaRPr lang="es-CL" sz="14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400" b="0" i="0" u="none" strike="noStrike" dirty="0">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400" b="1" i="0" u="none" strike="noStrike" dirty="0">
                          <a:solidFill>
                            <a:srgbClr val="000000"/>
                          </a:solidFill>
                          <a:latin typeface="Calibri"/>
                        </a:rPr>
                        <a:t>24684,51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4143375" y="2143125"/>
          <a:ext cx="4786313" cy="371475"/>
        </p:xfrm>
        <a:graphic>
          <a:graphicData uri="http://schemas.openxmlformats.org/drawingml/2006/table">
            <a:tbl>
              <a:tblPr firstRow="1" bandRow="1">
                <a:tableStyleId>{5C22544A-7EE6-4342-B048-85BDC9FD1C3A}</a:tableStyleId>
              </a:tblPr>
              <a:tblGrid>
                <a:gridCol w="3357563"/>
                <a:gridCol w="1428750"/>
              </a:tblGrid>
              <a:tr h="371475">
                <a:tc>
                  <a:txBody>
                    <a:bodyPr/>
                    <a:lstStyle/>
                    <a:p>
                      <a:r>
                        <a:rPr lang="es-CL" sz="1800" dirty="0" smtClean="0">
                          <a:solidFill>
                            <a:schemeClr val="tx1"/>
                          </a:solidFill>
                        </a:rPr>
                        <a:t>Suma Ítems de Vivienda</a:t>
                      </a:r>
                      <a:endParaRPr lang="es-CL" sz="1800" dirty="0">
                        <a:solidFill>
                          <a:schemeClr val="tx1"/>
                        </a:solidFill>
                      </a:endParaRPr>
                    </a:p>
                  </a:txBody>
                  <a:tcPr marL="91439" marR="91439" marT="45798" marB="45798"/>
                </a:tc>
                <a:tc>
                  <a:txBody>
                    <a:bodyPr/>
                    <a:lstStyle/>
                    <a:p>
                      <a:r>
                        <a:rPr lang="es-CL" sz="1800" dirty="0" smtClean="0">
                          <a:solidFill>
                            <a:schemeClr val="tx1"/>
                          </a:solidFill>
                        </a:rPr>
                        <a:t>11727,34</a:t>
                      </a:r>
                      <a:endParaRPr lang="es-CL" sz="1800" dirty="0">
                        <a:solidFill>
                          <a:schemeClr val="tx1"/>
                        </a:solidFill>
                      </a:endParaRPr>
                    </a:p>
                  </a:txBody>
                  <a:tcPr marL="91439" marR="91439" marT="45798" marB="45798"/>
                </a:tc>
              </a:tr>
            </a:tbl>
          </a:graphicData>
        </a:graphic>
      </p:graphicFrame>
      <p:sp>
        <p:nvSpPr>
          <p:cNvPr id="21519" name="Down Arrow 12"/>
          <p:cNvSpPr>
            <a:spLocks noChangeArrowheads="1"/>
          </p:cNvSpPr>
          <p:nvPr/>
        </p:nvSpPr>
        <p:spPr bwMode="auto">
          <a:xfrm>
            <a:off x="5500688" y="2714625"/>
            <a:ext cx="714375" cy="571500"/>
          </a:xfrm>
          <a:prstGeom prst="downArrow">
            <a:avLst>
              <a:gd name="adj1" fmla="val 50000"/>
              <a:gd name="adj2" fmla="val 50000"/>
            </a:avLst>
          </a:prstGeom>
          <a:solidFill>
            <a:srgbClr val="FF0000"/>
          </a:solidFill>
          <a:ln w="9525" algn="ctr">
            <a:solidFill>
              <a:schemeClr val="tx1"/>
            </a:solidFill>
            <a:round/>
            <a:headEnd/>
            <a:tailEnd/>
          </a:ln>
        </p:spPr>
        <p:txBody>
          <a:bodyPr/>
          <a:lstStyle/>
          <a:p>
            <a:endParaRPr lang="es-CL"/>
          </a:p>
        </p:txBody>
      </p:sp>
      <p:sp>
        <p:nvSpPr>
          <p:cNvPr id="21520" name="TextBox 13"/>
          <p:cNvSpPr txBox="1">
            <a:spLocks noChangeArrowheads="1"/>
          </p:cNvSpPr>
          <p:nvPr/>
        </p:nvSpPr>
        <p:spPr bwMode="auto">
          <a:xfrm>
            <a:off x="5000625" y="3429000"/>
            <a:ext cx="17145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eaLnBrk="1" hangingPunct="1"/>
            <a:r>
              <a:rPr lang="es-CL"/>
              <a:t>33 viviendas</a:t>
            </a:r>
          </a:p>
          <a:p>
            <a:pPr algn="ctr" eaLnBrk="1" hangingPunct="1"/>
            <a:r>
              <a:rPr lang="es-CL"/>
              <a:t>de 53,57m2</a:t>
            </a:r>
          </a:p>
        </p:txBody>
      </p:sp>
      <p:sp>
        <p:nvSpPr>
          <p:cNvPr id="21521" name="Curved Up Arrow 14"/>
          <p:cNvSpPr>
            <a:spLocks noChangeArrowheads="1"/>
          </p:cNvSpPr>
          <p:nvPr/>
        </p:nvSpPr>
        <p:spPr bwMode="auto">
          <a:xfrm>
            <a:off x="5715000" y="4286250"/>
            <a:ext cx="2500313" cy="1357313"/>
          </a:xfrm>
          <a:prstGeom prst="curvedUpArrow">
            <a:avLst>
              <a:gd name="adj1" fmla="val 24996"/>
              <a:gd name="adj2" fmla="val 50001"/>
              <a:gd name="adj3" fmla="val 25000"/>
            </a:avLst>
          </a:prstGeom>
          <a:solidFill>
            <a:srgbClr val="FF0000"/>
          </a:solidFill>
          <a:ln w="9525" algn="ctr">
            <a:solidFill>
              <a:schemeClr val="tx1"/>
            </a:solidFill>
            <a:round/>
            <a:headEnd/>
            <a:tailEnd/>
          </a:ln>
        </p:spPr>
        <p:txBody>
          <a:bodyPr/>
          <a:lstStyle/>
          <a:p>
            <a:endParaRPr lang="es-CL"/>
          </a:p>
        </p:txBody>
      </p:sp>
      <p:sp>
        <p:nvSpPr>
          <p:cNvPr id="21522" name="TextBox 15"/>
          <p:cNvSpPr txBox="1">
            <a:spLocks noChangeArrowheads="1"/>
          </p:cNvSpPr>
          <p:nvPr/>
        </p:nvSpPr>
        <p:spPr bwMode="auto">
          <a:xfrm>
            <a:off x="7215188" y="3143250"/>
            <a:ext cx="1071562"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eaLnBrk="1" hangingPunct="1"/>
            <a:r>
              <a:rPr lang="es-CL" sz="2400"/>
              <a:t>6,63</a:t>
            </a:r>
          </a:p>
          <a:p>
            <a:pPr algn="ctr" eaLnBrk="1" hangingPunct="1"/>
            <a:r>
              <a:rPr lang="es-CL"/>
              <a:t>UF/m2</a:t>
            </a:r>
          </a:p>
        </p:txBody>
      </p:sp>
      <p:sp>
        <p:nvSpPr>
          <p:cNvPr id="21523" name="Oval 16"/>
          <p:cNvSpPr>
            <a:spLocks noChangeArrowheads="1"/>
          </p:cNvSpPr>
          <p:nvPr/>
        </p:nvSpPr>
        <p:spPr bwMode="auto">
          <a:xfrm>
            <a:off x="7072313" y="2857500"/>
            <a:ext cx="1571625" cy="1285875"/>
          </a:xfrm>
          <a:prstGeom prst="ellipse">
            <a:avLst/>
          </a:prstGeom>
          <a:solidFill>
            <a:srgbClr val="00B050">
              <a:alpha val="39999"/>
            </a:srgbClr>
          </a:solidFill>
          <a:ln w="9525" algn="ctr">
            <a:solidFill>
              <a:schemeClr val="tx1"/>
            </a:solidFill>
            <a:round/>
            <a:headEnd/>
            <a:tailEnd/>
          </a:ln>
        </p:spPr>
        <p:txBody>
          <a:bodyPr/>
          <a:lstStyle/>
          <a:p>
            <a:endParaRPr lang="es-CL"/>
          </a:p>
        </p:txBody>
      </p:sp>
      <p:sp>
        <p:nvSpPr>
          <p:cNvPr id="21524" name="Oval 19"/>
          <p:cNvSpPr>
            <a:spLocks noChangeArrowheads="1"/>
          </p:cNvSpPr>
          <p:nvPr/>
        </p:nvSpPr>
        <p:spPr bwMode="auto">
          <a:xfrm>
            <a:off x="3357563" y="3857625"/>
            <a:ext cx="914400" cy="914400"/>
          </a:xfrm>
          <a:prstGeom prst="ellipse">
            <a:avLst/>
          </a:prstGeom>
          <a:solidFill>
            <a:srgbClr val="FFFF00">
              <a:alpha val="30196"/>
            </a:srgbClr>
          </a:solidFill>
          <a:ln w="9525" algn="ctr">
            <a:solidFill>
              <a:schemeClr val="tx1"/>
            </a:solidFill>
            <a:round/>
            <a:headEnd/>
            <a:tailEnd/>
          </a:ln>
        </p:spPr>
        <p:txBody>
          <a:bodyPr/>
          <a:lstStyle/>
          <a:p>
            <a:endParaRPr lang="es-CL"/>
          </a:p>
        </p:txBody>
      </p:sp>
      <p:sp>
        <p:nvSpPr>
          <p:cNvPr id="21525" name="Curved Right Arrow 21"/>
          <p:cNvSpPr>
            <a:spLocks noChangeArrowheads="1"/>
          </p:cNvSpPr>
          <p:nvPr/>
        </p:nvSpPr>
        <p:spPr bwMode="auto">
          <a:xfrm>
            <a:off x="2928938" y="4286250"/>
            <a:ext cx="428625" cy="1857375"/>
          </a:xfrm>
          <a:prstGeom prst="curvedRightArrow">
            <a:avLst>
              <a:gd name="adj1" fmla="val 24997"/>
              <a:gd name="adj2" fmla="val 49994"/>
              <a:gd name="adj3" fmla="val 25000"/>
            </a:avLst>
          </a:prstGeom>
          <a:solidFill>
            <a:schemeClr val="accent1"/>
          </a:solidFill>
          <a:ln w="9525" algn="ctr">
            <a:solidFill>
              <a:schemeClr val="tx1"/>
            </a:solidFill>
            <a:round/>
            <a:headEnd/>
            <a:tailEnd/>
          </a:ln>
        </p:spPr>
        <p:txBody>
          <a:bodyPr/>
          <a:lstStyle/>
          <a:p>
            <a:endParaRPr lang="es-CL"/>
          </a:p>
        </p:txBody>
      </p:sp>
      <p:sp>
        <p:nvSpPr>
          <p:cNvPr id="21526" name="TextBox 22"/>
          <p:cNvSpPr txBox="1">
            <a:spLocks noChangeArrowheads="1"/>
          </p:cNvSpPr>
          <p:nvPr/>
        </p:nvSpPr>
        <p:spPr bwMode="auto">
          <a:xfrm>
            <a:off x="3429000" y="5929313"/>
            <a:ext cx="15001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a:t>346UF/lote</a:t>
            </a:r>
          </a:p>
        </p:txBody>
      </p:sp>
      <p:sp>
        <p:nvSpPr>
          <p:cNvPr id="21527" name="Oval 23"/>
          <p:cNvSpPr>
            <a:spLocks noChangeArrowheads="1"/>
          </p:cNvSpPr>
          <p:nvPr/>
        </p:nvSpPr>
        <p:spPr bwMode="auto">
          <a:xfrm>
            <a:off x="3357563" y="5857875"/>
            <a:ext cx="1643062" cy="571500"/>
          </a:xfrm>
          <a:prstGeom prst="ellipse">
            <a:avLst/>
          </a:prstGeom>
          <a:solidFill>
            <a:srgbClr val="FF0000">
              <a:alpha val="30196"/>
            </a:srgbClr>
          </a:solidFill>
          <a:ln w="9525" algn="ctr">
            <a:solidFill>
              <a:schemeClr val="tx1"/>
            </a:solidFill>
            <a:round/>
            <a:headEnd/>
            <a:tailEnd/>
          </a:ln>
        </p:spPr>
        <p:txBody>
          <a:bodyPr/>
          <a:lstStyle/>
          <a:p>
            <a:endParaRPr lang="es-CL"/>
          </a:p>
        </p:txBody>
      </p:sp>
      <p:sp>
        <p:nvSpPr>
          <p:cNvPr id="21528" name="TextBox 24"/>
          <p:cNvSpPr txBox="1">
            <a:spLocks noChangeArrowheads="1"/>
          </p:cNvSpPr>
          <p:nvPr/>
        </p:nvSpPr>
        <p:spPr bwMode="auto">
          <a:xfrm>
            <a:off x="4071938" y="4383088"/>
            <a:ext cx="1571625" cy="104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eaLnBrk="1" hangingPunct="1"/>
            <a:r>
              <a:rPr lang="es-CL" sz="1400"/>
              <a:t>Implica un aporte Municipal de </a:t>
            </a:r>
            <a:r>
              <a:rPr lang="es-CL"/>
              <a:t>12.177UF </a:t>
            </a:r>
          </a:p>
        </p:txBody>
      </p:sp>
      <p:sp>
        <p:nvSpPr>
          <p:cNvPr id="21529" name="Oval 25"/>
          <p:cNvSpPr>
            <a:spLocks noChangeArrowheads="1"/>
          </p:cNvSpPr>
          <p:nvPr/>
        </p:nvSpPr>
        <p:spPr bwMode="auto">
          <a:xfrm>
            <a:off x="3214688" y="5286375"/>
            <a:ext cx="928687" cy="428625"/>
          </a:xfrm>
          <a:prstGeom prst="ellipse">
            <a:avLst/>
          </a:prstGeom>
          <a:solidFill>
            <a:srgbClr val="FF0000">
              <a:alpha val="30196"/>
            </a:srgbClr>
          </a:solidFill>
          <a:ln w="9525" algn="ctr">
            <a:solidFill>
              <a:schemeClr val="tx1"/>
            </a:solidFill>
            <a:round/>
            <a:headEnd/>
            <a:tailEnd/>
          </a:ln>
        </p:spPr>
        <p:txBody>
          <a:bodyPr/>
          <a:lstStyle/>
          <a:p>
            <a:endParaRPr lang="es-CL"/>
          </a:p>
        </p:txBody>
      </p:sp>
      <p:sp>
        <p:nvSpPr>
          <p:cNvPr id="29" name="Bent-Up Arrow 28"/>
          <p:cNvSpPr/>
          <p:nvPr/>
        </p:nvSpPr>
        <p:spPr bwMode="auto">
          <a:xfrm>
            <a:off x="4214813" y="5357813"/>
            <a:ext cx="714375" cy="285750"/>
          </a:xfrm>
          <a:prstGeom prst="bentUpArrow">
            <a:avLst/>
          </a:prstGeom>
          <a:solidFill>
            <a:srgbClr val="FF0000"/>
          </a:solidFill>
          <a:ln w="9525" cap="flat" cmpd="sng" algn="ctr">
            <a:solidFill>
              <a:schemeClr val="tx1"/>
            </a:solidFill>
            <a:prstDash val="solid"/>
            <a:round/>
            <a:headEnd type="none" w="med" len="med"/>
            <a:tailEnd type="none" w="med" len="med"/>
          </a:ln>
          <a:effectLst/>
          <a:extLst/>
        </p:spPr>
        <p:txBody>
          <a:bodyPr/>
          <a:lstStyle/>
          <a:p>
            <a:pPr>
              <a:defRPr/>
            </a:pPr>
            <a:endParaRPr lang="es-CL">
              <a:latin typeface="Arial" charset="0"/>
              <a:cs typeface="Arial" charset="0"/>
            </a:endParaRPr>
          </a:p>
        </p:txBody>
      </p:sp>
    </p:spTree>
    <p:extLst>
      <p:ext uri="{BB962C8B-B14F-4D97-AF65-F5344CB8AC3E}">
        <p14:creationId xmlns:p14="http://schemas.microsoft.com/office/powerpoint/2010/main" xmlns="" val="3934042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b="22653"/>
          <a:stretch>
            <a:fillRect/>
          </a:stretch>
        </p:blipFill>
        <p:spPr bwMode="auto">
          <a:xfrm>
            <a:off x="0" y="0"/>
            <a:ext cx="9144000" cy="98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5 Diagrama"/>
          <p:cNvGraphicFramePr/>
          <p:nvPr>
            <p:extLst>
              <p:ext uri="{D42A27DB-BD31-4B8C-83A1-F6EECF244321}">
                <p14:modId xmlns:p14="http://schemas.microsoft.com/office/powerpoint/2010/main" xmlns="" val="3314403329"/>
              </p:ext>
            </p:extLst>
          </p:nvPr>
        </p:nvGraphicFramePr>
        <p:xfrm>
          <a:off x="539552" y="1492242"/>
          <a:ext cx="5760641"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CuadroTexto"/>
          <p:cNvSpPr txBox="1"/>
          <p:nvPr/>
        </p:nvSpPr>
        <p:spPr>
          <a:xfrm>
            <a:off x="2411760" y="188640"/>
            <a:ext cx="4176464" cy="400110"/>
          </a:xfrm>
          <a:prstGeom prst="rect">
            <a:avLst/>
          </a:prstGeom>
          <a:noFill/>
        </p:spPr>
        <p:txBody>
          <a:bodyPr wrap="square" rtlCol="0">
            <a:spAutoFit/>
          </a:bodyPr>
          <a:lstStyle/>
          <a:p>
            <a:r>
              <a:rPr lang="es-CL" dirty="0" smtClean="0">
                <a:solidFill>
                  <a:schemeClr val="bg1"/>
                </a:solidFill>
              </a:rPr>
              <a:t>Actividades en Ejecución</a:t>
            </a:r>
            <a:endParaRPr lang="es-CL" dirty="0">
              <a:solidFill>
                <a:schemeClr val="bg1"/>
              </a:solidFill>
            </a:endParaRPr>
          </a:p>
        </p:txBody>
      </p:sp>
      <p:pic>
        <p:nvPicPr>
          <p:cNvPr id="9" name="Picture 6"/>
          <p:cNvPicPr>
            <a:picLocks noChangeAspect="1" noChangeArrowheads="1"/>
          </p:cNvPicPr>
          <p:nvPr/>
        </p:nvPicPr>
        <p:blipFill>
          <a:blip r:embed="rId8">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Documento"/>
          <p:cNvSpPr/>
          <p:nvPr/>
        </p:nvSpPr>
        <p:spPr bwMode="auto">
          <a:xfrm>
            <a:off x="6804248" y="1988840"/>
            <a:ext cx="2016224" cy="2448272"/>
          </a:xfrm>
          <a:prstGeom prst="flowChartDocument">
            <a:avLst/>
          </a:prstGeom>
          <a:solidFill>
            <a:schemeClr val="accent5">
              <a:lumMod val="25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CL" i="0" u="none" strike="noStrike" cap="none" normalizeH="0" baseline="0" dirty="0" smtClean="0">
              <a:ln>
                <a:noFill/>
              </a:ln>
              <a:solidFill>
                <a:schemeClr val="bg1"/>
              </a:solidFill>
              <a:latin typeface="Calibri" pitchFamily="34" charset="0"/>
              <a:cs typeface="Calibri"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s-CL" dirty="0">
              <a:solidFill>
                <a:schemeClr val="bg1"/>
              </a:solidFill>
              <a:latin typeface="Calibri" pitchFamily="34" charset="0"/>
              <a:cs typeface="Calibri"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s-CL" i="0" u="none" strike="noStrike" cap="none" normalizeH="0" baseline="0" dirty="0" smtClean="0">
                <a:ln>
                  <a:noFill/>
                </a:ln>
                <a:solidFill>
                  <a:schemeClr val="bg1"/>
                </a:solidFill>
                <a:latin typeface="Calibri" pitchFamily="34" charset="0"/>
                <a:cs typeface="Calibri" pitchFamily="34" charset="0"/>
              </a:rPr>
              <a:t>Entrega de Informe Final de Auditoría.</a:t>
            </a:r>
          </a:p>
          <a:p>
            <a:pPr marL="0" marR="0" indent="0" algn="ctr" defTabSz="914400" rtl="0" eaLnBrk="1" fontAlgn="base" latinLnBrk="0" hangingPunct="1">
              <a:lnSpc>
                <a:spcPct val="100000"/>
              </a:lnSpc>
              <a:spcBef>
                <a:spcPct val="0"/>
              </a:spcBef>
              <a:spcAft>
                <a:spcPct val="0"/>
              </a:spcAft>
              <a:buClrTx/>
              <a:buSzTx/>
              <a:buFontTx/>
              <a:buNone/>
              <a:tabLst/>
            </a:pPr>
            <a:endParaRPr kumimoji="0" lang="es-CL" b="1" i="0" u="none" strike="noStrike" cap="none" normalizeH="0" baseline="0" dirty="0" smtClean="0">
              <a:ln>
                <a:noFill/>
              </a:ln>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xmlns="" val="15160959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1"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2"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500063" y="928688"/>
            <a:ext cx="8286750" cy="5262562"/>
          </a:xfrm>
          <a:prstGeom prst="rect">
            <a:avLst/>
          </a:prstGeom>
          <a:noFill/>
        </p:spPr>
        <p:txBody>
          <a:bodyPr>
            <a:spAutoFit/>
          </a:bodyPr>
          <a:lstStyle/>
          <a:p>
            <a:pPr algn="just">
              <a:defRPr/>
            </a:pPr>
            <a:r>
              <a:rPr lang="es-CL" dirty="0">
                <a:latin typeface="Arial" charset="0"/>
                <a:cs typeface="Arial" charset="0"/>
              </a:rPr>
              <a:t>Consideraciones:</a:t>
            </a:r>
          </a:p>
          <a:p>
            <a:pPr algn="just">
              <a:defRPr/>
            </a:pPr>
            <a:endParaRPr lang="es-CL" dirty="0">
              <a:latin typeface="Arial" charset="0"/>
              <a:cs typeface="Arial" charset="0"/>
            </a:endParaRPr>
          </a:p>
          <a:p>
            <a:pPr marL="457200" indent="-457200" algn="just">
              <a:buFontTx/>
              <a:buAutoNum type="arabicPeriod"/>
              <a:defRPr/>
            </a:pPr>
            <a:r>
              <a:rPr lang="es-CL" dirty="0">
                <a:latin typeface="Arial" charset="0"/>
                <a:cs typeface="Arial" charset="0"/>
              </a:rPr>
              <a:t>El valor de 6,63UF/m2 es coherente con el estándar en vivienda social a nivel nacional.</a:t>
            </a:r>
          </a:p>
          <a:p>
            <a:pPr marL="457200" indent="-457200" algn="just">
              <a:buFontTx/>
              <a:buAutoNum type="arabicPeriod"/>
              <a:defRPr/>
            </a:pPr>
            <a:endParaRPr lang="es-CL" dirty="0">
              <a:latin typeface="Arial" charset="0"/>
              <a:cs typeface="Arial" charset="0"/>
            </a:endParaRPr>
          </a:p>
          <a:p>
            <a:pPr marL="457200" indent="-457200" algn="just">
              <a:buFontTx/>
              <a:buAutoNum type="arabicPeriod"/>
              <a:defRPr/>
            </a:pPr>
            <a:r>
              <a:rPr lang="es-CL" dirty="0">
                <a:latin typeface="Arial" charset="0"/>
                <a:cs typeface="Arial" charset="0"/>
              </a:rPr>
              <a:t>El valor de 346UF/Lote es mucho más alto que el estándar en urbanización de vivienda social a nivel nacional.</a:t>
            </a:r>
          </a:p>
          <a:p>
            <a:pPr marL="457200" indent="-457200" algn="just">
              <a:buFontTx/>
              <a:buAutoNum type="arabicPeriod"/>
              <a:defRPr/>
            </a:pPr>
            <a:endParaRPr lang="es-CL" dirty="0">
              <a:latin typeface="Arial" charset="0"/>
              <a:cs typeface="Arial" charset="0"/>
            </a:endParaRPr>
          </a:p>
          <a:p>
            <a:pPr marL="457200" indent="-457200" algn="just">
              <a:buFontTx/>
              <a:buAutoNum type="arabicPeriod"/>
              <a:defRPr/>
            </a:pPr>
            <a:r>
              <a:rPr lang="es-CL" dirty="0">
                <a:latin typeface="Arial" charset="0"/>
                <a:cs typeface="Arial" charset="0"/>
              </a:rPr>
              <a:t>La superficie de vivienda considerada en proyecto es de 53,57m2, que es mayor al estándar nacional ejecutado con subsidio que está alrededor de 40m2.</a:t>
            </a:r>
          </a:p>
          <a:p>
            <a:pPr marL="457200" indent="-457200" algn="just">
              <a:buFontTx/>
              <a:buAutoNum type="arabicPeriod"/>
              <a:defRPr/>
            </a:pPr>
            <a:endParaRPr lang="es-CL" dirty="0">
              <a:latin typeface="Arial" charset="0"/>
              <a:cs typeface="Arial" charset="0"/>
            </a:endParaRPr>
          </a:p>
          <a:p>
            <a:pPr marL="457200" indent="-457200" algn="just">
              <a:buFontTx/>
              <a:buAutoNum type="arabicPeriod"/>
              <a:defRPr/>
            </a:pPr>
            <a:r>
              <a:rPr lang="es-CL" dirty="0">
                <a:latin typeface="Arial" charset="0"/>
                <a:cs typeface="Arial" charset="0"/>
              </a:rPr>
              <a:t>El valor de urbanización estándar a nivel nacional no supera los 115UF/Lote (*)</a:t>
            </a:r>
          </a:p>
          <a:p>
            <a:pPr algn="just">
              <a:defRPr/>
            </a:pPr>
            <a:endParaRPr lang="es-CL" sz="1400" dirty="0">
              <a:latin typeface="Arial" charset="0"/>
              <a:cs typeface="Arial" charset="0"/>
            </a:endParaRPr>
          </a:p>
          <a:p>
            <a:pPr algn="just">
              <a:defRPr/>
            </a:pPr>
            <a:r>
              <a:rPr lang="es-CL" sz="1400" dirty="0">
                <a:latin typeface="Arial" charset="0"/>
                <a:cs typeface="Arial" charset="0"/>
              </a:rPr>
              <a:t>(*) Considerando una vivienda estándar de 40m2 y condiciones normales de urbanización, el subsidio incrementado de 370UF + el ahorro, cubre la ejecución total del proyecto (la vivienda y la urbanización)</a:t>
            </a:r>
          </a:p>
        </p:txBody>
      </p:sp>
    </p:spTree>
    <p:extLst>
      <p:ext uri="{BB962C8B-B14F-4D97-AF65-F5344CB8AC3E}">
        <p14:creationId xmlns:p14="http://schemas.microsoft.com/office/powerpoint/2010/main" xmlns="" val="24365788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5"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6"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7" name="TextBox 9"/>
          <p:cNvSpPr txBox="1">
            <a:spLocks noChangeArrowheads="1"/>
          </p:cNvSpPr>
          <p:nvPr/>
        </p:nvSpPr>
        <p:spPr bwMode="auto">
          <a:xfrm>
            <a:off x="500063" y="928688"/>
            <a:ext cx="828675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just" eaLnBrk="1" hangingPunct="1"/>
            <a:r>
              <a:rPr lang="es-CL"/>
              <a:t>Cuadro de valores corregidos de proyecto:</a:t>
            </a:r>
          </a:p>
          <a:p>
            <a:pPr algn="just" eaLnBrk="1" hangingPunct="1"/>
            <a:endParaRPr lang="es-CL"/>
          </a:p>
          <a:p>
            <a:pPr algn="just" eaLnBrk="1" hangingPunct="1"/>
            <a:endParaRPr lang="es-CL"/>
          </a:p>
        </p:txBody>
      </p:sp>
      <p:graphicFrame>
        <p:nvGraphicFramePr>
          <p:cNvPr id="8" name="Table 7"/>
          <p:cNvGraphicFramePr>
            <a:graphicFrameLocks noGrp="1"/>
          </p:cNvGraphicFramePr>
          <p:nvPr/>
        </p:nvGraphicFramePr>
        <p:xfrm>
          <a:off x="714348" y="1500174"/>
          <a:ext cx="3286147" cy="4071964"/>
        </p:xfrm>
        <a:graphic>
          <a:graphicData uri="http://schemas.openxmlformats.org/drawingml/2006/table">
            <a:tbl>
              <a:tblPr/>
              <a:tblGrid>
                <a:gridCol w="308558"/>
                <a:gridCol w="2005630"/>
                <a:gridCol w="971959"/>
              </a:tblGrid>
              <a:tr h="313228">
                <a:tc>
                  <a:txBody>
                    <a:bodyPr/>
                    <a:lstStyle/>
                    <a:p>
                      <a:pPr algn="l" fontAlgn="b"/>
                      <a:endParaRPr lang="es-CL" sz="14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400" b="0"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CL" sz="1400" b="1" i="0" u="none" strike="noStrike">
                          <a:solidFill>
                            <a:srgbClr val="000000"/>
                          </a:solidFill>
                          <a:latin typeface="Calibri"/>
                        </a:rPr>
                        <a:t>UF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228">
                <a:tc rowSpan="6">
                  <a:txBody>
                    <a:bodyPr/>
                    <a:lstStyle/>
                    <a:p>
                      <a:pPr algn="ctr" fontAlgn="b"/>
                      <a:r>
                        <a:rPr lang="es-CL" sz="1400" b="1" i="0" u="none" strike="noStrike">
                          <a:solidFill>
                            <a:srgbClr val="000000"/>
                          </a:solidFill>
                          <a:latin typeface="Calibri"/>
                        </a:rPr>
                        <a:t>Vivienda</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0" i="0" u="none" strike="noStrike" dirty="0">
                          <a:solidFill>
                            <a:srgbClr val="000000"/>
                          </a:solidFill>
                          <a:latin typeface="Calibri"/>
                        </a:rPr>
                        <a:t>obras adicionales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CL" sz="1400" b="0" i="0" u="none" strike="noStrike">
                          <a:solidFill>
                            <a:srgbClr val="000000"/>
                          </a:solidFill>
                          <a:latin typeface="Calibri"/>
                        </a:rPr>
                        <a:t>4468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13228">
                <a:tc vMerge="1">
                  <a:txBody>
                    <a:bodyPr/>
                    <a:lstStyle/>
                    <a:p>
                      <a:endParaRPr lang="es-CL"/>
                    </a:p>
                  </a:txBody>
                  <a:tcPr/>
                </a:tc>
                <a:tc>
                  <a:txBody>
                    <a:bodyPr/>
                    <a:lstStyle/>
                    <a:p>
                      <a:pPr algn="l" fontAlgn="b"/>
                      <a:r>
                        <a:rPr lang="es-CL" sz="1400" b="0" i="0" u="none" strike="noStrike" dirty="0">
                          <a:solidFill>
                            <a:srgbClr val="000000"/>
                          </a:solidFill>
                          <a:latin typeface="Calibri"/>
                        </a:rPr>
                        <a:t>Aseo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L" sz="1400" b="0" i="0" u="none" strike="noStrike">
                          <a:solidFill>
                            <a:srgbClr val="000000"/>
                          </a:solidFill>
                          <a:latin typeface="Calibri"/>
                        </a:rPr>
                        <a:t>95,34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3228">
                <a:tc vMerge="1">
                  <a:txBody>
                    <a:bodyPr/>
                    <a:lstStyle/>
                    <a:p>
                      <a:endParaRPr lang="es-CL"/>
                    </a:p>
                  </a:txBody>
                  <a:tcPr/>
                </a:tc>
                <a:tc>
                  <a:txBody>
                    <a:bodyPr/>
                    <a:lstStyle/>
                    <a:p>
                      <a:pPr algn="l" fontAlgn="b"/>
                      <a:r>
                        <a:rPr lang="es-CL" sz="1400" b="0" i="0" u="none" strike="noStrike" dirty="0">
                          <a:solidFill>
                            <a:srgbClr val="000000"/>
                          </a:solidFill>
                          <a:latin typeface="Calibri"/>
                        </a:rPr>
                        <a:t>obra gruesa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L" sz="1400" b="0" i="0" u="none" strike="noStrike">
                          <a:solidFill>
                            <a:srgbClr val="000000"/>
                          </a:solidFill>
                          <a:latin typeface="Calibri"/>
                        </a:rPr>
                        <a:t>2455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3228">
                <a:tc vMerge="1">
                  <a:txBody>
                    <a:bodyPr/>
                    <a:lstStyle/>
                    <a:p>
                      <a:endParaRPr lang="es-CL"/>
                    </a:p>
                  </a:txBody>
                  <a:tcPr/>
                </a:tc>
                <a:tc>
                  <a:txBody>
                    <a:bodyPr/>
                    <a:lstStyle/>
                    <a:p>
                      <a:pPr algn="l" fontAlgn="b"/>
                      <a:r>
                        <a:rPr lang="es-CL" sz="1400" b="0" i="0" u="none" strike="noStrike" dirty="0">
                          <a:solidFill>
                            <a:srgbClr val="000000"/>
                          </a:solidFill>
                          <a:latin typeface="Calibri"/>
                        </a:rPr>
                        <a:t>terminaciones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L" sz="1400" b="0" i="0" u="none" strike="noStrike">
                          <a:solidFill>
                            <a:srgbClr val="000000"/>
                          </a:solidFill>
                          <a:latin typeface="Calibri"/>
                        </a:rPr>
                        <a:t>2804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3228">
                <a:tc vMerge="1">
                  <a:txBody>
                    <a:bodyPr/>
                    <a:lstStyle/>
                    <a:p>
                      <a:endParaRPr lang="es-CL"/>
                    </a:p>
                  </a:txBody>
                  <a:tcPr/>
                </a:tc>
                <a:tc>
                  <a:txBody>
                    <a:bodyPr/>
                    <a:lstStyle/>
                    <a:p>
                      <a:pPr algn="l" fontAlgn="b"/>
                      <a:r>
                        <a:rPr lang="es-CL" sz="1400" b="0" i="0" u="none" strike="noStrike" dirty="0">
                          <a:solidFill>
                            <a:srgbClr val="000000"/>
                          </a:solidFill>
                          <a:latin typeface="Calibri"/>
                        </a:rPr>
                        <a:t>instalaciones domiciliarias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L" sz="1400" b="0" i="0" u="none" strike="noStrike">
                          <a:solidFill>
                            <a:srgbClr val="000000"/>
                          </a:solidFill>
                          <a:latin typeface="Calibri"/>
                        </a:rPr>
                        <a:t>1487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3228">
                <a:tc vMerge="1">
                  <a:txBody>
                    <a:bodyPr/>
                    <a:lstStyle/>
                    <a:p>
                      <a:endParaRPr lang="es-CL"/>
                    </a:p>
                  </a:txBody>
                  <a:tcPr/>
                </a:tc>
                <a:tc>
                  <a:txBody>
                    <a:bodyPr/>
                    <a:lstStyle/>
                    <a:p>
                      <a:pPr algn="l" fontAlgn="b"/>
                      <a:r>
                        <a:rPr lang="es-CL" sz="1400" b="0" i="0" u="none" strike="noStrike" dirty="0">
                          <a:solidFill>
                            <a:srgbClr val="000000"/>
                          </a:solidFill>
                          <a:latin typeface="Calibri"/>
                        </a:rPr>
                        <a:t>obras complementarias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CL" sz="1400" b="0" i="0" u="none" strike="noStrike">
                          <a:solidFill>
                            <a:srgbClr val="000000"/>
                          </a:solidFill>
                          <a:latin typeface="Calibri"/>
                        </a:rPr>
                        <a:t>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13228">
                <a:tc rowSpan="2">
                  <a:txBody>
                    <a:bodyPr/>
                    <a:lstStyle/>
                    <a:p>
                      <a:pPr algn="ctr" fontAlgn="b"/>
                      <a:r>
                        <a:rPr lang="es-CL" sz="1400" b="1" i="0" u="none" strike="noStrike">
                          <a:solidFill>
                            <a:srgbClr val="000000"/>
                          </a:solidFill>
                          <a:latin typeface="Calibri"/>
                        </a:rPr>
                        <a:t>Urb.</a:t>
                      </a:r>
                    </a:p>
                  </a:txBody>
                  <a:tcPr marL="9525" marR="9525" marT="9525"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400" b="1" i="0" u="none" strike="noStrike" dirty="0">
                          <a:solidFill>
                            <a:srgbClr val="000000"/>
                          </a:solidFill>
                          <a:latin typeface="Calibri"/>
                        </a:rPr>
                        <a:t>obras de </a:t>
                      </a:r>
                      <a:r>
                        <a:rPr lang="es-CL" sz="1400" b="1" i="0" u="none" strike="noStrike" dirty="0" smtClean="0">
                          <a:solidFill>
                            <a:srgbClr val="000000"/>
                          </a:solidFill>
                          <a:latin typeface="Calibri"/>
                        </a:rPr>
                        <a:t>urbanización (*)</a:t>
                      </a:r>
                      <a:endParaRPr lang="es-CL" sz="14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CL" sz="1400" b="1" i="0" u="none" strike="noStrike" dirty="0">
                          <a:solidFill>
                            <a:srgbClr val="000000"/>
                          </a:solidFill>
                          <a:latin typeface="Calibri"/>
                        </a:rPr>
                        <a:t>3795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13228">
                <a:tc vMerge="1">
                  <a:txBody>
                    <a:bodyPr/>
                    <a:lstStyle/>
                    <a:p>
                      <a:endParaRPr lang="es-CL"/>
                    </a:p>
                  </a:txBody>
                  <a:tcPr/>
                </a:tc>
                <a:tc>
                  <a:txBody>
                    <a:bodyPr/>
                    <a:lstStyle/>
                    <a:p>
                      <a:pPr algn="l" fontAlgn="b"/>
                      <a:r>
                        <a:rPr lang="es-CL" sz="1400" b="0" i="0" u="none" strike="noStrike">
                          <a:solidFill>
                            <a:srgbClr val="000000"/>
                          </a:solidFill>
                          <a:latin typeface="Calibri"/>
                        </a:rPr>
                        <a:t>diseño urbanizacion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CL" sz="14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13228">
                <a:tc>
                  <a:txBody>
                    <a:bodyPr/>
                    <a:lstStyle/>
                    <a:p>
                      <a:pPr algn="l" fontAlgn="b"/>
                      <a:endParaRPr lang="es-CL" sz="14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s-CL" sz="1400" b="0" i="0" u="none" strike="noStrike">
                          <a:solidFill>
                            <a:srgbClr val="000000"/>
                          </a:solidFill>
                          <a:latin typeface="Calibri"/>
                        </a:rPr>
                        <a:t>Sub Total Neto (UF)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s-CL" sz="1400" b="0" i="0" u="none" strike="noStrike" dirty="0">
                          <a:solidFill>
                            <a:srgbClr val="000000"/>
                          </a:solidFill>
                          <a:latin typeface="Calibri"/>
                        </a:rPr>
                        <a:t>15522,34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13228">
                <a:tc>
                  <a:txBody>
                    <a:bodyPr/>
                    <a:lstStyle/>
                    <a:p>
                      <a:pPr algn="l" fontAlgn="b"/>
                      <a:endParaRPr lang="es-CL" sz="14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400" b="0" i="0" u="none" strike="noStrike">
                          <a:solidFill>
                            <a:srgbClr val="000000"/>
                          </a:solidFill>
                          <a:latin typeface="Calibri"/>
                        </a:rPr>
                        <a:t>19% 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L" sz="1400" b="0" i="0" u="none" strike="noStrike" dirty="0">
                          <a:solidFill>
                            <a:srgbClr val="000000"/>
                          </a:solidFill>
                          <a:latin typeface="Calibri"/>
                        </a:rPr>
                        <a:t>2949,24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3228">
                <a:tc>
                  <a:txBody>
                    <a:bodyPr/>
                    <a:lstStyle/>
                    <a:p>
                      <a:pPr algn="l" fontAlgn="b"/>
                      <a:endParaRPr lang="es-CL" sz="14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400" b="0" i="0" u="none" strike="noStrike">
                          <a:solidFill>
                            <a:srgbClr val="000000"/>
                          </a:solidFill>
                          <a:latin typeface="Calibri"/>
                        </a:rPr>
                        <a:t>65% (descuento fiscal 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s-CL" sz="1400" b="0" i="0" u="none" strike="noStrike" dirty="0">
                          <a:solidFill>
                            <a:srgbClr val="000000"/>
                          </a:solidFill>
                          <a:latin typeface="Calibri"/>
                        </a:rPr>
                        <a:t>1917,01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13228">
                <a:tc>
                  <a:txBody>
                    <a:bodyPr/>
                    <a:lstStyle/>
                    <a:p>
                      <a:pPr algn="l" fontAlgn="b"/>
                      <a:endParaRPr lang="es-CL" sz="1400" b="0" i="0" u="none" strike="noStrike">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L" sz="1400" b="0" i="0" u="none" strike="noStrike">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400" b="1" i="0" u="none" strike="noStrike" dirty="0">
                          <a:solidFill>
                            <a:srgbClr val="000000"/>
                          </a:solidFill>
                          <a:latin typeface="Calibri"/>
                        </a:rPr>
                        <a:t>16554,58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3559" name="TextBox 8"/>
          <p:cNvSpPr txBox="1">
            <a:spLocks noChangeArrowheads="1"/>
          </p:cNvSpPr>
          <p:nvPr/>
        </p:nvSpPr>
        <p:spPr bwMode="auto">
          <a:xfrm>
            <a:off x="642938" y="5643563"/>
            <a:ext cx="39290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eaLnBrk="1" hangingPunct="1"/>
            <a:r>
              <a:rPr lang="es-CL" sz="1400"/>
              <a:t>(*) en condiciones normales de urbanización.</a:t>
            </a:r>
          </a:p>
        </p:txBody>
      </p:sp>
      <p:sp>
        <p:nvSpPr>
          <p:cNvPr id="23560" name="Oval 10"/>
          <p:cNvSpPr>
            <a:spLocks noChangeArrowheads="1"/>
          </p:cNvSpPr>
          <p:nvPr/>
        </p:nvSpPr>
        <p:spPr bwMode="auto">
          <a:xfrm>
            <a:off x="3429000" y="3714750"/>
            <a:ext cx="785813" cy="357188"/>
          </a:xfrm>
          <a:prstGeom prst="ellipse">
            <a:avLst/>
          </a:prstGeom>
          <a:solidFill>
            <a:srgbClr val="00B050">
              <a:alpha val="30196"/>
            </a:srgbClr>
          </a:solidFill>
          <a:ln w="9525" algn="ctr">
            <a:solidFill>
              <a:schemeClr val="tx1"/>
            </a:solidFill>
            <a:round/>
            <a:headEnd/>
            <a:tailEnd/>
          </a:ln>
        </p:spPr>
        <p:txBody>
          <a:bodyPr/>
          <a:lstStyle/>
          <a:p>
            <a:endParaRPr lang="es-CL"/>
          </a:p>
        </p:txBody>
      </p:sp>
      <p:sp>
        <p:nvSpPr>
          <p:cNvPr id="23561" name="Right Arrow 12"/>
          <p:cNvSpPr>
            <a:spLocks noChangeArrowheads="1"/>
          </p:cNvSpPr>
          <p:nvPr/>
        </p:nvSpPr>
        <p:spPr bwMode="auto">
          <a:xfrm>
            <a:off x="4000500" y="4071938"/>
            <a:ext cx="2214563" cy="214312"/>
          </a:xfrm>
          <a:prstGeom prst="rightArrow">
            <a:avLst>
              <a:gd name="adj1" fmla="val 50000"/>
              <a:gd name="adj2" fmla="val 49992"/>
            </a:avLst>
          </a:prstGeom>
          <a:solidFill>
            <a:srgbClr val="FF0000"/>
          </a:solidFill>
          <a:ln w="9525" algn="ctr">
            <a:solidFill>
              <a:schemeClr val="tx1"/>
            </a:solidFill>
            <a:round/>
            <a:headEnd/>
            <a:tailEnd/>
          </a:ln>
        </p:spPr>
        <p:txBody>
          <a:bodyPr/>
          <a:lstStyle/>
          <a:p>
            <a:endParaRPr lang="es-CL"/>
          </a:p>
        </p:txBody>
      </p:sp>
      <p:sp>
        <p:nvSpPr>
          <p:cNvPr id="23562" name="Oval 13"/>
          <p:cNvSpPr>
            <a:spLocks noChangeArrowheads="1"/>
          </p:cNvSpPr>
          <p:nvPr/>
        </p:nvSpPr>
        <p:spPr bwMode="auto">
          <a:xfrm>
            <a:off x="3071813" y="5143500"/>
            <a:ext cx="1071562" cy="571500"/>
          </a:xfrm>
          <a:prstGeom prst="ellipse">
            <a:avLst/>
          </a:prstGeom>
          <a:solidFill>
            <a:srgbClr val="FFFF00">
              <a:alpha val="30196"/>
            </a:srgbClr>
          </a:solidFill>
          <a:ln w="9525" algn="ctr">
            <a:solidFill>
              <a:schemeClr val="tx1"/>
            </a:solidFill>
            <a:round/>
            <a:headEnd/>
            <a:tailEnd/>
          </a:ln>
        </p:spPr>
        <p:txBody>
          <a:bodyPr/>
          <a:lstStyle/>
          <a:p>
            <a:endParaRPr lang="es-CL"/>
          </a:p>
        </p:txBody>
      </p:sp>
      <p:sp>
        <p:nvSpPr>
          <p:cNvPr id="15" name="Bent-Up Arrow 14"/>
          <p:cNvSpPr/>
          <p:nvPr/>
        </p:nvSpPr>
        <p:spPr bwMode="auto">
          <a:xfrm>
            <a:off x="4286250" y="3143250"/>
            <a:ext cx="642938" cy="857250"/>
          </a:xfrm>
          <a:prstGeom prst="bentUpArrow">
            <a:avLst/>
          </a:prstGeom>
          <a:solidFill>
            <a:srgbClr val="00B050">
              <a:alpha val="30000"/>
            </a:srgbClr>
          </a:solidFill>
          <a:ln w="9525" cap="flat" cmpd="sng" algn="ctr">
            <a:solidFill>
              <a:schemeClr val="tx1"/>
            </a:solidFill>
            <a:prstDash val="solid"/>
            <a:round/>
            <a:headEnd type="none" w="med" len="med"/>
            <a:tailEnd type="none" w="med" len="med"/>
          </a:ln>
          <a:effectLst/>
          <a:extLst/>
        </p:spPr>
        <p:txBody>
          <a:bodyPr/>
          <a:lstStyle/>
          <a:p>
            <a:pPr>
              <a:defRPr/>
            </a:pPr>
            <a:endParaRPr lang="es-CL">
              <a:latin typeface="Arial" charset="0"/>
              <a:cs typeface="Arial" charset="0"/>
            </a:endParaRPr>
          </a:p>
        </p:txBody>
      </p:sp>
      <p:sp>
        <p:nvSpPr>
          <p:cNvPr id="23564" name="TextBox 15"/>
          <p:cNvSpPr txBox="1">
            <a:spLocks noChangeArrowheads="1"/>
          </p:cNvSpPr>
          <p:nvPr/>
        </p:nvSpPr>
        <p:spPr bwMode="auto">
          <a:xfrm>
            <a:off x="3929063" y="2363788"/>
            <a:ext cx="164306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eaLnBrk="1" hangingPunct="1"/>
            <a:r>
              <a:rPr lang="es-CL"/>
              <a:t>115UF x 33 Lotes</a:t>
            </a:r>
          </a:p>
        </p:txBody>
      </p:sp>
      <p:sp>
        <p:nvSpPr>
          <p:cNvPr id="23565" name="TextBox 16"/>
          <p:cNvSpPr txBox="1">
            <a:spLocks noChangeArrowheads="1"/>
          </p:cNvSpPr>
          <p:nvPr/>
        </p:nvSpPr>
        <p:spPr bwMode="auto">
          <a:xfrm>
            <a:off x="6357938" y="2143125"/>
            <a:ext cx="1857375" cy="369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just" eaLnBrk="1" hangingPunct="1"/>
            <a:r>
              <a:rPr lang="es-CL" sz="1800"/>
              <a:t>No corresponde incluir costo de proyectos en presupuesto de construcción, este Ítem ya está cubierto a través del pago que se hace a la EGIS</a:t>
            </a:r>
          </a:p>
        </p:txBody>
      </p:sp>
      <p:sp>
        <p:nvSpPr>
          <p:cNvPr id="23566" name="Curved Up Arrow 18"/>
          <p:cNvSpPr>
            <a:spLocks noChangeArrowheads="1"/>
          </p:cNvSpPr>
          <p:nvPr/>
        </p:nvSpPr>
        <p:spPr bwMode="auto">
          <a:xfrm>
            <a:off x="3571875" y="5786438"/>
            <a:ext cx="1571625" cy="714375"/>
          </a:xfrm>
          <a:prstGeom prst="curvedUpArrow">
            <a:avLst>
              <a:gd name="adj1" fmla="val 25005"/>
              <a:gd name="adj2" fmla="val 49999"/>
              <a:gd name="adj3" fmla="val 25000"/>
            </a:avLst>
          </a:prstGeom>
          <a:solidFill>
            <a:srgbClr val="FFFF00"/>
          </a:solidFill>
          <a:ln w="9525" algn="ctr">
            <a:solidFill>
              <a:schemeClr val="tx1"/>
            </a:solidFill>
            <a:round/>
            <a:headEnd/>
            <a:tailEnd/>
          </a:ln>
        </p:spPr>
        <p:txBody>
          <a:bodyPr/>
          <a:lstStyle/>
          <a:p>
            <a:endParaRPr lang="es-CL"/>
          </a:p>
        </p:txBody>
      </p:sp>
      <p:sp>
        <p:nvSpPr>
          <p:cNvPr id="23567" name="Rectangle 19"/>
          <p:cNvSpPr>
            <a:spLocks noChangeArrowheads="1"/>
          </p:cNvSpPr>
          <p:nvPr/>
        </p:nvSpPr>
        <p:spPr bwMode="auto">
          <a:xfrm>
            <a:off x="6286500" y="2071688"/>
            <a:ext cx="2000250" cy="3786187"/>
          </a:xfrm>
          <a:prstGeom prst="rect">
            <a:avLst/>
          </a:prstGeom>
          <a:solidFill>
            <a:srgbClr val="00B0F0">
              <a:alpha val="30196"/>
            </a:srgbClr>
          </a:solidFill>
          <a:ln w="9525" algn="ctr">
            <a:solidFill>
              <a:schemeClr val="tx1"/>
            </a:solidFill>
            <a:round/>
            <a:headEnd/>
            <a:tailEnd/>
          </a:ln>
        </p:spPr>
        <p:txBody>
          <a:bodyPr/>
          <a:lstStyle/>
          <a:p>
            <a:endParaRPr lang="es-CL"/>
          </a:p>
        </p:txBody>
      </p:sp>
      <p:sp>
        <p:nvSpPr>
          <p:cNvPr id="23568" name="Rectangle 20"/>
          <p:cNvSpPr>
            <a:spLocks noChangeArrowheads="1"/>
          </p:cNvSpPr>
          <p:nvPr/>
        </p:nvSpPr>
        <p:spPr bwMode="auto">
          <a:xfrm>
            <a:off x="4071938" y="2286000"/>
            <a:ext cx="1357312" cy="785813"/>
          </a:xfrm>
          <a:prstGeom prst="rect">
            <a:avLst/>
          </a:prstGeom>
          <a:solidFill>
            <a:srgbClr val="92D050">
              <a:alpha val="30196"/>
            </a:srgbClr>
          </a:solidFill>
          <a:ln w="9525" algn="ctr">
            <a:solidFill>
              <a:schemeClr val="tx1"/>
            </a:solidFill>
            <a:round/>
            <a:headEnd/>
            <a:tailEnd/>
          </a:ln>
        </p:spPr>
        <p:txBody>
          <a:bodyPr/>
          <a:lstStyle/>
          <a:p>
            <a:endParaRPr lang="es-CL"/>
          </a:p>
        </p:txBody>
      </p:sp>
      <p:sp>
        <p:nvSpPr>
          <p:cNvPr id="23569" name="TextBox 21"/>
          <p:cNvSpPr txBox="1">
            <a:spLocks noChangeArrowheads="1"/>
          </p:cNvSpPr>
          <p:nvPr/>
        </p:nvSpPr>
        <p:spPr bwMode="auto">
          <a:xfrm>
            <a:off x="4214813" y="4572000"/>
            <a:ext cx="1571625"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eaLnBrk="1" hangingPunct="1"/>
            <a:r>
              <a:rPr lang="es-CL" sz="1400"/>
              <a:t>Implica un aporte Municipal no mayor a </a:t>
            </a:r>
            <a:r>
              <a:rPr lang="es-CL"/>
              <a:t>4047,58UF </a:t>
            </a:r>
          </a:p>
        </p:txBody>
      </p:sp>
    </p:spTree>
    <p:extLst>
      <p:ext uri="{BB962C8B-B14F-4D97-AF65-F5344CB8AC3E}">
        <p14:creationId xmlns:p14="http://schemas.microsoft.com/office/powerpoint/2010/main" xmlns="" val="9705468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126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79"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0" name="Picture 7"/>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Picture 17" descr="IMG_3110.JP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57188" y="3756025"/>
            <a:ext cx="3000375"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22" descr="IMG_3111.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365500" y="3787775"/>
            <a:ext cx="2944813" cy="220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3" name="Picture 23" descr="IMG_3112.JP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5106988" y="928688"/>
            <a:ext cx="3822700"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4" name="Picture 24" descr="IMG_3113.JPG"/>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6381750" y="3786188"/>
            <a:ext cx="2762250" cy="207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5" name="TextBox 25"/>
          <p:cNvSpPr txBox="1">
            <a:spLocks noChangeArrowheads="1"/>
          </p:cNvSpPr>
          <p:nvPr/>
        </p:nvSpPr>
        <p:spPr bwMode="auto">
          <a:xfrm>
            <a:off x="357188" y="1500188"/>
            <a:ext cx="428625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just" eaLnBrk="1" hangingPunct="1">
              <a:buFontTx/>
              <a:buChar char="-"/>
            </a:pPr>
            <a:r>
              <a:rPr lang="es-CL" sz="1800"/>
              <a:t>No hay claridad que la ejecución de Urbanización haya requerido financiamientos especiales.</a:t>
            </a:r>
          </a:p>
          <a:p>
            <a:pPr algn="just" eaLnBrk="1" hangingPunct="1">
              <a:buFontTx/>
              <a:buChar char="-"/>
            </a:pPr>
            <a:r>
              <a:rPr lang="es-CL" sz="1800"/>
              <a:t>La urbanización solo consideró en su mayoría la ejecución de pasajes, en esta etapa no consideró ejecución de áreas verdes.</a:t>
            </a:r>
          </a:p>
        </p:txBody>
      </p:sp>
    </p:spTree>
    <p:extLst>
      <p:ext uri="{BB962C8B-B14F-4D97-AF65-F5344CB8AC3E}">
        <p14:creationId xmlns:p14="http://schemas.microsoft.com/office/powerpoint/2010/main" xmlns="" val="15098951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291" name="Text Box 3"/>
          <p:cNvSpPr txBox="1">
            <a:spLocks noChangeArrowheads="1"/>
          </p:cNvSpPr>
          <p:nvPr/>
        </p:nvSpPr>
        <p:spPr bwMode="auto">
          <a:xfrm>
            <a:off x="2411413" y="3429000"/>
            <a:ext cx="640873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spcBef>
                <a:spcPct val="50000"/>
              </a:spcBef>
            </a:pPr>
            <a:r>
              <a:rPr lang="es-CL" sz="4000" b="0">
                <a:solidFill>
                  <a:schemeClr val="tx2"/>
                </a:solidFill>
              </a:rPr>
              <a:t>Fin de la Presentación</a:t>
            </a:r>
            <a:endParaRPr lang="es-ES" sz="4000" b="0">
              <a:solidFill>
                <a:schemeClr val="tx2"/>
              </a:solidFill>
            </a:endParaRPr>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92500" y="5486400"/>
            <a:ext cx="5457825"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17399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Box 7"/>
          <p:cNvSpPr txBox="1">
            <a:spLocks noChangeArrowheads="1"/>
          </p:cNvSpPr>
          <p:nvPr/>
        </p:nvSpPr>
        <p:spPr bwMode="auto">
          <a:xfrm>
            <a:off x="0" y="2924175"/>
            <a:ext cx="9144000"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cs typeface="Arial" pitchFamily="34" charset="0"/>
              </a:defRPr>
            </a:lvl1pPr>
            <a:lvl2pPr marL="742950" indent="-285750" eaLnBrk="0" hangingPunct="0">
              <a:defRPr sz="2000" b="1">
                <a:solidFill>
                  <a:schemeClr val="tx1"/>
                </a:solidFill>
                <a:latin typeface="Arial" pitchFamily="34" charset="0"/>
                <a:cs typeface="Arial" pitchFamily="34" charset="0"/>
              </a:defRPr>
            </a:lvl2pPr>
            <a:lvl3pPr marL="1143000" indent="-228600" eaLnBrk="0" hangingPunct="0">
              <a:defRPr sz="2000" b="1">
                <a:solidFill>
                  <a:schemeClr val="tx1"/>
                </a:solidFill>
                <a:latin typeface="Arial" pitchFamily="34" charset="0"/>
                <a:cs typeface="Arial" pitchFamily="34" charset="0"/>
              </a:defRPr>
            </a:lvl3pPr>
            <a:lvl4pPr marL="1600200" indent="-228600" eaLnBrk="0" hangingPunct="0">
              <a:defRPr sz="2000" b="1">
                <a:solidFill>
                  <a:schemeClr val="tx1"/>
                </a:solidFill>
                <a:latin typeface="Arial" pitchFamily="34" charset="0"/>
                <a:cs typeface="Arial" pitchFamily="34" charset="0"/>
              </a:defRPr>
            </a:lvl4pPr>
            <a:lvl5pPr marL="2057400" indent="-228600" eaLnBrk="0" hangingPunct="0">
              <a:defRPr sz="2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cs typeface="Arial" pitchFamily="34" charset="0"/>
              </a:defRPr>
            </a:lvl9pPr>
          </a:lstStyle>
          <a:p>
            <a:pPr algn="ctr" eaLnBrk="1" hangingPunct="1">
              <a:spcBef>
                <a:spcPct val="50000"/>
              </a:spcBef>
            </a:pPr>
            <a:r>
              <a:rPr lang="es-CL" sz="2400" dirty="0" smtClean="0"/>
              <a:t>Análisis Financiero - Contable</a:t>
            </a:r>
            <a:endParaRPr lang="es-ES" sz="2400" dirty="0"/>
          </a:p>
        </p:txBody>
      </p:sp>
    </p:spTree>
    <p:extLst>
      <p:ext uri="{BB962C8B-B14F-4D97-AF65-F5344CB8AC3E}">
        <p14:creationId xmlns:p14="http://schemas.microsoft.com/office/powerpoint/2010/main" xmlns="" val="86049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b="17021"/>
          <a:stretch>
            <a:fillRect/>
          </a:stretch>
        </p:blipFill>
        <p:spPr bwMode="auto">
          <a:xfrm>
            <a:off x="0" y="0"/>
            <a:ext cx="9144000" cy="1052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6"/>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755576" y="1052513"/>
            <a:ext cx="7992888" cy="4895849"/>
          </a:xfrm>
        </p:spPr>
        <p:txBody>
          <a:bodyPr/>
          <a:lstStyle/>
          <a:p>
            <a:pPr lvl="0" algn="l"/>
            <a:r>
              <a:rPr lang="es-CL" sz="2000" dirty="0" smtClean="0"/>
              <a:t/>
            </a:r>
            <a:br>
              <a:rPr lang="es-CL" sz="2000" dirty="0" smtClean="0"/>
            </a:br>
            <a:r>
              <a:rPr lang="es-CL" sz="2000" dirty="0"/>
              <a:t/>
            </a:r>
            <a:br>
              <a:rPr lang="es-CL" sz="2000" dirty="0"/>
            </a:br>
            <a:r>
              <a:rPr lang="es-CL" sz="2000" dirty="0" smtClean="0"/>
              <a:t/>
            </a:r>
            <a:br>
              <a:rPr lang="es-CL" sz="2000" dirty="0" smtClean="0"/>
            </a:br>
            <a:r>
              <a:rPr lang="es-CL" sz="2000" dirty="0"/>
              <a:t/>
            </a:r>
            <a:br>
              <a:rPr lang="es-CL" sz="2000" dirty="0"/>
            </a:br>
            <a:r>
              <a:rPr lang="es-CL" sz="2000" dirty="0" smtClean="0"/>
              <a:t/>
            </a:r>
            <a:br>
              <a:rPr lang="es-CL" sz="2000" dirty="0" smtClean="0"/>
            </a:br>
            <a:r>
              <a:rPr lang="es-CL" sz="2000" dirty="0"/>
              <a:t/>
            </a:r>
            <a:br>
              <a:rPr lang="es-CL" sz="2000" dirty="0"/>
            </a:br>
            <a:r>
              <a:rPr lang="es-CL" sz="2000" dirty="0" smtClean="0"/>
              <a:t/>
            </a:r>
            <a:br>
              <a:rPr lang="es-CL" sz="2000" dirty="0" smtClean="0"/>
            </a:br>
            <a:r>
              <a:rPr lang="es-CL" sz="2000" dirty="0"/>
              <a:t/>
            </a:r>
            <a:br>
              <a:rPr lang="es-CL" sz="2000" dirty="0"/>
            </a:br>
            <a:r>
              <a:rPr lang="es-CL" sz="2000" dirty="0" smtClean="0"/>
              <a:t/>
            </a:r>
            <a:br>
              <a:rPr lang="es-CL" sz="2000" dirty="0" smtClean="0"/>
            </a:br>
            <a:r>
              <a:rPr lang="es-CL" sz="2000" dirty="0"/>
              <a:t/>
            </a:r>
            <a:br>
              <a:rPr lang="es-CL" sz="2000" dirty="0"/>
            </a:br>
            <a:r>
              <a:rPr lang="es-CL" sz="2000" dirty="0" smtClean="0"/>
              <a:t/>
            </a:r>
            <a:br>
              <a:rPr lang="es-CL" sz="2000" dirty="0" smtClean="0"/>
            </a:br>
            <a:r>
              <a:rPr lang="es-CL" sz="2000" dirty="0"/>
              <a:t/>
            </a:r>
            <a:br>
              <a:rPr lang="es-CL" sz="2000" dirty="0"/>
            </a:br>
            <a:r>
              <a:rPr lang="es-CL" sz="2000" dirty="0" smtClean="0"/>
              <a:t/>
            </a:r>
            <a:br>
              <a:rPr lang="es-CL" sz="2000" dirty="0" smtClean="0"/>
            </a:br>
            <a:r>
              <a:rPr lang="es-CL" sz="2000" dirty="0"/>
              <a:t>Falta</a:t>
            </a:r>
            <a:r>
              <a:rPr lang="es-ES" sz="2000" dirty="0"/>
              <a:t> de registros contables que sustenten las cifras presentadas en los </a:t>
            </a:r>
            <a:r>
              <a:rPr lang="es-ES" sz="2000" dirty="0" smtClean="0"/>
              <a:t>Estados </a:t>
            </a:r>
            <a:r>
              <a:rPr lang="es-ES" sz="2000" dirty="0"/>
              <a:t>Financieros (Balance de Comprobación y de Saldos, Balance de Ejecución Presupuestaria, Estado de Resultados).</a:t>
            </a:r>
            <a:r>
              <a:rPr lang="es-CL" sz="2000" dirty="0"/>
              <a:t/>
            </a:r>
            <a:br>
              <a:rPr lang="es-CL" sz="2000" dirty="0"/>
            </a:br>
            <a:r>
              <a:rPr lang="es-CL" sz="2000" dirty="0"/>
              <a:t> </a:t>
            </a:r>
            <a:br>
              <a:rPr lang="es-CL" sz="2000" dirty="0"/>
            </a:br>
            <a:r>
              <a:rPr lang="es-ES" sz="2000" dirty="0"/>
              <a:t>Falta actualización de libros contables timbrados por el Servicio de Impuestos Internos (S.I.I.).</a:t>
            </a:r>
            <a:r>
              <a:rPr lang="es-CL" sz="2000" dirty="0"/>
              <a:t/>
            </a:r>
            <a:br>
              <a:rPr lang="es-CL" sz="2000" dirty="0"/>
            </a:br>
            <a:r>
              <a:rPr lang="es-ES" sz="2000" dirty="0"/>
              <a:t> </a:t>
            </a:r>
            <a:r>
              <a:rPr lang="es-CL" sz="2000" dirty="0"/>
              <a:t/>
            </a:r>
            <a:br>
              <a:rPr lang="es-CL" sz="2000" dirty="0"/>
            </a:br>
            <a:r>
              <a:rPr lang="es-ES" sz="2000" dirty="0"/>
              <a:t>Ausencia de control sobre los bienes de Activo Fijo (Inventario).</a:t>
            </a:r>
            <a:r>
              <a:rPr lang="es-CL" sz="2000" dirty="0"/>
              <a:t/>
            </a:r>
            <a:br>
              <a:rPr lang="es-CL" sz="2000" dirty="0"/>
            </a:br>
            <a:r>
              <a:rPr lang="es-ES" sz="2000" dirty="0"/>
              <a:t> </a:t>
            </a:r>
            <a:r>
              <a:rPr lang="es-CL" sz="2000" dirty="0"/>
              <a:t/>
            </a:r>
            <a:br>
              <a:rPr lang="es-CL" sz="2000" dirty="0"/>
            </a:br>
            <a:r>
              <a:rPr lang="es-ES" sz="2000" dirty="0"/>
              <a:t>Ausencia de Manuales de Procedimientos y Definición de Funciones.</a:t>
            </a:r>
            <a:r>
              <a:rPr lang="es-CL" sz="2000" dirty="0"/>
              <a:t/>
            </a:r>
            <a:br>
              <a:rPr lang="es-CL" sz="2000" dirty="0"/>
            </a:br>
            <a:r>
              <a:rPr lang="es-ES" sz="2000" dirty="0"/>
              <a:t> </a:t>
            </a:r>
            <a:r>
              <a:rPr lang="es-CL" sz="2000" dirty="0"/>
              <a:t/>
            </a:r>
            <a:br>
              <a:rPr lang="es-CL" sz="2000" dirty="0"/>
            </a:br>
            <a:r>
              <a:rPr lang="es-ES" sz="2000" dirty="0"/>
              <a:t>Falta de Control sobre la custodia de documentación </a:t>
            </a:r>
            <a:r>
              <a:rPr lang="es-ES" sz="2000" dirty="0" smtClean="0"/>
              <a:t>física que respalda </a:t>
            </a:r>
            <a:r>
              <a:rPr lang="es-ES" sz="2000" dirty="0"/>
              <a:t>los Estados Financieros </a:t>
            </a:r>
            <a:r>
              <a:rPr lang="es-ES" sz="2000" dirty="0" smtClean="0"/>
              <a:t>(Carpetas de Proyectos con antecedentes mínimos ordenados cronológicamente).</a:t>
            </a:r>
            <a:r>
              <a:rPr lang="es-CL" sz="2000" dirty="0"/>
              <a:t/>
            </a:r>
            <a:br>
              <a:rPr lang="es-CL" sz="2000" dirty="0"/>
            </a:br>
            <a:r>
              <a:rPr lang="es-CL" sz="2000" u="sng" dirty="0" smtClean="0">
                <a:latin typeface="Arial Narrow" pitchFamily="34" charset="0"/>
              </a:rPr>
              <a:t/>
            </a:r>
            <a:br>
              <a:rPr lang="es-CL" sz="2000" u="sng" dirty="0" smtClean="0">
                <a:latin typeface="Arial Narrow" pitchFamily="34" charset="0"/>
              </a:rPr>
            </a:br>
            <a:r>
              <a:rPr lang="es-CL" sz="2000" u="sng" dirty="0" smtClean="0">
                <a:latin typeface="Arial Narrow" pitchFamily="34" charset="0"/>
              </a:rPr>
              <a:t/>
            </a:r>
            <a:br>
              <a:rPr lang="es-CL" sz="2000" u="sng" dirty="0" smtClean="0">
                <a:latin typeface="Arial Narrow" pitchFamily="34" charset="0"/>
              </a:rPr>
            </a:br>
            <a:r>
              <a:rPr lang="es-CL" sz="2000" u="sng" dirty="0">
                <a:latin typeface="Arial Narrow" pitchFamily="34" charset="0"/>
              </a:rPr>
              <a:t/>
            </a:r>
            <a:br>
              <a:rPr lang="es-CL" sz="2000" u="sng" dirty="0">
                <a:latin typeface="Arial Narrow" pitchFamily="34" charset="0"/>
              </a:rPr>
            </a:br>
            <a:r>
              <a:rPr lang="es-CL" sz="2000" u="sng" dirty="0" smtClean="0">
                <a:latin typeface="Arial Narrow" pitchFamily="34" charset="0"/>
              </a:rPr>
              <a:t/>
            </a:r>
            <a:br>
              <a:rPr lang="es-CL" sz="2000" u="sng" dirty="0" smtClean="0">
                <a:latin typeface="Arial Narrow" pitchFamily="34" charset="0"/>
              </a:rPr>
            </a:br>
            <a:r>
              <a:rPr lang="es-CL" sz="2000" dirty="0" smtClean="0">
                <a:latin typeface="Arial Narrow" pitchFamily="34" charset="0"/>
              </a:rPr>
              <a:t/>
            </a:r>
            <a:br>
              <a:rPr lang="es-CL" sz="2000" dirty="0" smtClean="0">
                <a:latin typeface="Arial Narrow" pitchFamily="34" charset="0"/>
              </a:rPr>
            </a:br>
            <a:r>
              <a:rPr lang="es-CL" sz="2000" u="sng" dirty="0" smtClean="0">
                <a:latin typeface="Arial Narrow" pitchFamily="34" charset="0"/>
              </a:rPr>
              <a:t/>
            </a:r>
            <a:br>
              <a:rPr lang="es-CL" sz="2000" u="sng" dirty="0" smtClean="0">
                <a:latin typeface="Arial Narrow" pitchFamily="34" charset="0"/>
              </a:rPr>
            </a:br>
            <a:r>
              <a:rPr lang="es-CL" sz="2000" u="sng" dirty="0" smtClean="0">
                <a:latin typeface="Arial Narrow" pitchFamily="34" charset="0"/>
              </a:rPr>
              <a:t/>
            </a:r>
            <a:br>
              <a:rPr lang="es-CL" sz="2000" u="sng" dirty="0" smtClean="0">
                <a:latin typeface="Arial Narrow" pitchFamily="34" charset="0"/>
              </a:rPr>
            </a:br>
            <a:r>
              <a:rPr lang="es-CL" sz="2000" u="sng" dirty="0" smtClean="0">
                <a:latin typeface="Arial Narrow" pitchFamily="34" charset="0"/>
              </a:rPr>
              <a:t/>
            </a:r>
            <a:br>
              <a:rPr lang="es-CL" sz="2000" u="sng" dirty="0" smtClean="0">
                <a:latin typeface="Arial Narrow" pitchFamily="34" charset="0"/>
              </a:rPr>
            </a:br>
            <a:r>
              <a:rPr lang="es-CL" sz="2000" u="sng" dirty="0" smtClean="0">
                <a:solidFill>
                  <a:schemeClr val="accent6">
                    <a:lumMod val="75000"/>
                  </a:schemeClr>
                </a:solidFill>
                <a:latin typeface="Arial Narrow" pitchFamily="34" charset="0"/>
              </a:rPr>
              <a:t/>
            </a:r>
            <a:br>
              <a:rPr lang="es-CL" sz="2000" u="sng" dirty="0" smtClean="0">
                <a:solidFill>
                  <a:schemeClr val="accent6">
                    <a:lumMod val="75000"/>
                  </a:schemeClr>
                </a:solidFill>
                <a:latin typeface="Arial Narrow" pitchFamily="34" charset="0"/>
              </a:rPr>
            </a:br>
            <a:r>
              <a:rPr lang="es-CL" sz="2000" u="sng" dirty="0" smtClean="0">
                <a:latin typeface="Arial Narrow" pitchFamily="34" charset="0"/>
              </a:rPr>
              <a:t/>
            </a:r>
            <a:br>
              <a:rPr lang="es-CL" sz="2000" u="sng" dirty="0" smtClean="0">
                <a:latin typeface="Arial Narrow" pitchFamily="34" charset="0"/>
              </a:rPr>
            </a:br>
            <a:r>
              <a:rPr lang="es-CL" sz="2000" u="sng" dirty="0" smtClean="0">
                <a:latin typeface="Arial Narrow" pitchFamily="34" charset="0"/>
              </a:rPr>
              <a:t/>
            </a:r>
            <a:br>
              <a:rPr lang="es-CL" sz="2000" u="sng" dirty="0" smtClean="0">
                <a:latin typeface="Arial Narrow" pitchFamily="34" charset="0"/>
              </a:rPr>
            </a:br>
            <a:r>
              <a:rPr lang="es-CL" sz="2000" u="sng" dirty="0" smtClean="0">
                <a:latin typeface="Arial Narrow" pitchFamily="34" charset="0"/>
              </a:rPr>
              <a:t/>
            </a:r>
            <a:br>
              <a:rPr lang="es-CL" sz="2000" u="sng" dirty="0" smtClean="0">
                <a:latin typeface="Arial Narrow" pitchFamily="34" charset="0"/>
              </a:rPr>
            </a:br>
            <a:endParaRPr lang="es-CL" sz="2000" u="sng" dirty="0" smtClean="0">
              <a:latin typeface="Arial Narrow" pitchFamily="34" charset="0"/>
            </a:endParaRPr>
          </a:p>
        </p:txBody>
      </p:sp>
      <p:sp>
        <p:nvSpPr>
          <p:cNvPr id="6" name="Text Box 4"/>
          <p:cNvSpPr txBox="1">
            <a:spLocks noChangeArrowheads="1"/>
          </p:cNvSpPr>
          <p:nvPr/>
        </p:nvSpPr>
        <p:spPr bwMode="auto">
          <a:xfrm>
            <a:off x="2339975" y="188913"/>
            <a:ext cx="680402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ts val="0"/>
              </a:spcBef>
            </a:pPr>
            <a:r>
              <a:rPr lang="es-ES" sz="1800" dirty="0" smtClean="0">
                <a:solidFill>
                  <a:srgbClr val="FFFFFF"/>
                </a:solidFill>
                <a:latin typeface="Arial Narrow" pitchFamily="34" charset="0"/>
              </a:rPr>
              <a:t>OBSERVACIONES AL PROCESO DE RECONOCIMIENTO, VALORACIÓN Y EXPOSICIÓN DE LOS  HECHOS ECONÓMICOS Y SUS RESPALDOS.</a:t>
            </a:r>
            <a:endParaRPr lang="es-ES" sz="1800" dirty="0">
              <a:solidFill>
                <a:srgbClr val="FFFFFF"/>
              </a:solidFill>
              <a:latin typeface="Arial Narrow" pitchFamily="34" charset="0"/>
            </a:endParaRPr>
          </a:p>
        </p:txBody>
      </p:sp>
      <p:pic>
        <p:nvPicPr>
          <p:cNvPr id="7" name="Picture 11" descr="flecha"/>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76993" y="1484784"/>
            <a:ext cx="246063" cy="28892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1" descr="flecha"/>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76993" y="2564904"/>
            <a:ext cx="246063" cy="28892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1" descr="flecha"/>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76993" y="3356992"/>
            <a:ext cx="246063" cy="288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1" descr="flecha"/>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76992" y="3933056"/>
            <a:ext cx="246063" cy="28892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1" descr="flecha"/>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76993" y="4797152"/>
            <a:ext cx="246063" cy="288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0721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b="17021"/>
          <a:stretch>
            <a:fillRect/>
          </a:stretch>
        </p:blipFill>
        <p:spPr bwMode="auto">
          <a:xfrm>
            <a:off x="0" y="0"/>
            <a:ext cx="9144000" cy="1052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6"/>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323850" y="1196752"/>
            <a:ext cx="8334375" cy="4464050"/>
          </a:xfrm>
        </p:spPr>
        <p:txBody>
          <a:bodyPr/>
          <a:lstStyle/>
          <a:p>
            <a:pPr algn="l" eaLnBrk="1" hangingPunct="1">
              <a:defRPr/>
            </a:pPr>
            <a:r>
              <a:rPr lang="es-CL" sz="2200" u="sng" dirty="0" smtClean="0">
                <a:latin typeface="Arial Narrow" pitchFamily="34" charset="0"/>
              </a:rPr>
              <a:t/>
            </a:r>
            <a:br>
              <a:rPr lang="es-CL" sz="2200" u="sng" dirty="0" smtClean="0">
                <a:latin typeface="Arial Narrow" pitchFamily="34" charset="0"/>
              </a:rPr>
            </a:br>
            <a:r>
              <a:rPr lang="es-ES" sz="2200" dirty="0" smtClean="0">
                <a:latin typeface="Arial Narrow" pitchFamily="34" charset="0"/>
              </a:rPr>
              <a:t>Se </a:t>
            </a:r>
            <a:r>
              <a:rPr lang="es-ES" sz="2200" dirty="0">
                <a:latin typeface="Arial Narrow" pitchFamily="34" charset="0"/>
              </a:rPr>
              <a:t>evidencia que en un bajo porcentaje (aprox.  20%) de los Proyectos revisados durante el período 2005 a Jul 2009 se presentaron 3 o más oferentes a la Licitación.</a:t>
            </a:r>
            <a:r>
              <a:rPr lang="es-CL" sz="2400" dirty="0"/>
              <a:t/>
            </a:r>
            <a:br>
              <a:rPr lang="es-CL" sz="2400" dirty="0"/>
            </a:br>
            <a:r>
              <a:rPr lang="es-CL" sz="2200" u="sng" dirty="0" smtClean="0"/>
              <a:t/>
            </a:r>
            <a:br>
              <a:rPr lang="es-CL" sz="2200" u="sng" dirty="0" smtClean="0"/>
            </a:br>
            <a:r>
              <a:rPr lang="es-CL" sz="2400" u="sng" dirty="0" smtClean="0"/>
              <a:t/>
            </a:r>
            <a:br>
              <a:rPr lang="es-CL" sz="2400" u="sng" dirty="0" smtClean="0"/>
            </a:br>
            <a:r>
              <a:rPr lang="es-CL" sz="2400" u="sng" dirty="0" smtClean="0"/>
              <a:t/>
            </a:r>
            <a:br>
              <a:rPr lang="es-CL" sz="2400" u="sng" dirty="0" smtClean="0"/>
            </a:br>
            <a:r>
              <a:rPr lang="es-CL" sz="3200" u="sng" dirty="0" smtClean="0">
                <a:solidFill>
                  <a:schemeClr val="accent6">
                    <a:lumMod val="75000"/>
                  </a:schemeClr>
                </a:solidFill>
              </a:rPr>
              <a:t/>
            </a:r>
            <a:br>
              <a:rPr lang="es-CL" sz="3200" u="sng" dirty="0" smtClean="0">
                <a:solidFill>
                  <a:schemeClr val="accent6">
                    <a:lumMod val="75000"/>
                  </a:schemeClr>
                </a:solidFill>
              </a:rPr>
            </a:br>
            <a:r>
              <a:rPr lang="es-CL" sz="3200" u="sng" dirty="0" smtClean="0"/>
              <a:t/>
            </a:r>
            <a:br>
              <a:rPr lang="es-CL" sz="3200" u="sng" dirty="0" smtClean="0"/>
            </a:br>
            <a:r>
              <a:rPr lang="es-CL" sz="3200" u="sng" dirty="0" smtClean="0"/>
              <a:t/>
            </a:r>
            <a:br>
              <a:rPr lang="es-CL" sz="3200" u="sng" dirty="0" smtClean="0"/>
            </a:br>
            <a:r>
              <a:rPr lang="es-CL" sz="3200" u="sng" dirty="0" smtClean="0"/>
              <a:t/>
            </a:r>
            <a:br>
              <a:rPr lang="es-CL" sz="3200" u="sng" dirty="0" smtClean="0"/>
            </a:br>
            <a:endParaRPr lang="es-CL" sz="3200" u="sng" dirty="0" smtClean="0"/>
          </a:p>
        </p:txBody>
      </p:sp>
      <p:sp>
        <p:nvSpPr>
          <p:cNvPr id="6" name="Text Box 4"/>
          <p:cNvSpPr txBox="1">
            <a:spLocks noChangeArrowheads="1"/>
          </p:cNvSpPr>
          <p:nvPr/>
        </p:nvSpPr>
        <p:spPr bwMode="auto">
          <a:xfrm>
            <a:off x="2339975" y="188913"/>
            <a:ext cx="680402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pPr>
            <a:r>
              <a:rPr lang="es-ES" dirty="0" smtClean="0">
                <a:solidFill>
                  <a:srgbClr val="FFFFFF"/>
                </a:solidFill>
                <a:latin typeface="Arial Narrow" pitchFamily="34" charset="0"/>
              </a:rPr>
              <a:t>Principales Observaciones de Auditoría</a:t>
            </a:r>
            <a:endParaRPr lang="es-ES" dirty="0">
              <a:solidFill>
                <a:srgbClr val="FFFFFF"/>
              </a:solidFill>
              <a:latin typeface="Arial Narrow" pitchFamily="34" charset="0"/>
            </a:endParaRPr>
          </a:p>
        </p:txBody>
      </p:sp>
      <p:pic>
        <p:nvPicPr>
          <p:cNvPr id="41986" name="Picture 2"/>
          <p:cNvPicPr>
            <a:picLocks noChangeAspect="1" noChangeArrowheads="1"/>
          </p:cNvPicPr>
          <p:nvPr/>
        </p:nvPicPr>
        <p:blipFill rotWithShape="1">
          <a:blip r:embed="rId6">
            <a:extLst>
              <a:ext uri="{28A0092B-C50C-407E-A947-70E740481C1C}">
                <a14:useLocalDpi xmlns:a14="http://schemas.microsoft.com/office/drawing/2010/main" xmlns="" val="0"/>
              </a:ext>
            </a:extLst>
          </a:blip>
          <a:srcRect b="8872"/>
          <a:stretch/>
        </p:blipFill>
        <p:spPr bwMode="auto">
          <a:xfrm>
            <a:off x="2860312" y="2259865"/>
            <a:ext cx="3456384" cy="3872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8921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b="17021"/>
          <a:stretch>
            <a:fillRect/>
          </a:stretch>
        </p:blipFill>
        <p:spPr bwMode="auto">
          <a:xfrm>
            <a:off x="0" y="0"/>
            <a:ext cx="9144000" cy="1052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descr="logo fortuna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132513"/>
            <a:ext cx="2843213"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6"/>
          <p:cNvPicPr>
            <a:picLocks noChangeAspect="1" noChangeArrowheads="1"/>
          </p:cNvPicPr>
          <p:nvPr/>
        </p:nvPicPr>
        <p:blipFill>
          <a:blip r:embed="rId5">
            <a:extLst>
              <a:ext uri="{28A0092B-C50C-407E-A947-70E740481C1C}">
                <a14:useLocalDpi xmlns:a14="http://schemas.microsoft.com/office/drawing/2010/main" xmlns="" val="0"/>
              </a:ext>
            </a:extLst>
          </a:blip>
          <a:srcRect l="3102" r="78984"/>
          <a:stretch>
            <a:fillRect/>
          </a:stretch>
        </p:blipFill>
        <p:spPr bwMode="auto">
          <a:xfrm>
            <a:off x="8172450" y="5948363"/>
            <a:ext cx="971550" cy="909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323850" y="1341438"/>
            <a:ext cx="8334375" cy="4464050"/>
          </a:xfrm>
        </p:spPr>
        <p:txBody>
          <a:bodyPr/>
          <a:lstStyle/>
          <a:p>
            <a:pPr algn="l" eaLnBrk="1" hangingPunct="1">
              <a:defRPr/>
            </a:pPr>
            <a:r>
              <a:rPr lang="es-CL" sz="2200" u="sng" dirty="0" smtClean="0">
                <a:latin typeface="Arial Narrow" pitchFamily="34" charset="0"/>
              </a:rPr>
              <a:t/>
            </a:r>
            <a:br>
              <a:rPr lang="es-CL" sz="2200" u="sng" dirty="0" smtClean="0">
                <a:latin typeface="Arial Narrow" pitchFamily="34" charset="0"/>
              </a:rPr>
            </a:br>
            <a:r>
              <a:rPr lang="es-ES" sz="2200" dirty="0" smtClean="0">
                <a:latin typeface="Arial Narrow" pitchFamily="34" charset="0"/>
              </a:rPr>
              <a:t>Estado de Pago Nº4 del proyecto “Construcción, Habilitación y Administración acceso Internet Inalámbrico Público comuna de Sierra Gorda” se encontraría duplicado.</a:t>
            </a:r>
            <a:r>
              <a:rPr lang="es-CL" sz="2400" dirty="0"/>
              <a:t/>
            </a:r>
            <a:br>
              <a:rPr lang="es-CL" sz="2400" dirty="0"/>
            </a:br>
            <a:r>
              <a:rPr lang="es-CL" sz="2200" u="sng" dirty="0" smtClean="0"/>
              <a:t/>
            </a:r>
            <a:br>
              <a:rPr lang="es-CL" sz="2200" u="sng" dirty="0" smtClean="0"/>
            </a:br>
            <a:r>
              <a:rPr lang="es-CL" sz="2400" u="sng" dirty="0" smtClean="0"/>
              <a:t/>
            </a:r>
            <a:br>
              <a:rPr lang="es-CL" sz="2400" u="sng" dirty="0" smtClean="0"/>
            </a:br>
            <a:r>
              <a:rPr lang="es-CL" sz="2400" u="sng" dirty="0" smtClean="0"/>
              <a:t/>
            </a:r>
            <a:br>
              <a:rPr lang="es-CL" sz="2400" u="sng" dirty="0" smtClean="0"/>
            </a:br>
            <a:r>
              <a:rPr lang="es-CL" sz="3200" u="sng" dirty="0" smtClean="0">
                <a:solidFill>
                  <a:schemeClr val="accent6">
                    <a:lumMod val="75000"/>
                  </a:schemeClr>
                </a:solidFill>
              </a:rPr>
              <a:t/>
            </a:r>
            <a:br>
              <a:rPr lang="es-CL" sz="3200" u="sng" dirty="0" smtClean="0">
                <a:solidFill>
                  <a:schemeClr val="accent6">
                    <a:lumMod val="75000"/>
                  </a:schemeClr>
                </a:solidFill>
              </a:rPr>
            </a:br>
            <a:r>
              <a:rPr lang="es-CL" sz="3200" u="sng" dirty="0" smtClean="0"/>
              <a:t/>
            </a:r>
            <a:br>
              <a:rPr lang="es-CL" sz="3200" u="sng" dirty="0" smtClean="0"/>
            </a:br>
            <a:r>
              <a:rPr lang="es-CL" sz="3200" u="sng" dirty="0" smtClean="0"/>
              <a:t/>
            </a:r>
            <a:br>
              <a:rPr lang="es-CL" sz="3200" u="sng" dirty="0" smtClean="0"/>
            </a:br>
            <a:r>
              <a:rPr lang="es-CL" sz="3200" u="sng" dirty="0" smtClean="0"/>
              <a:t/>
            </a:r>
            <a:br>
              <a:rPr lang="es-CL" sz="3200" u="sng" dirty="0" smtClean="0"/>
            </a:br>
            <a:endParaRPr lang="es-CL" sz="3200" u="sng" dirty="0" smtClean="0"/>
          </a:p>
        </p:txBody>
      </p:sp>
      <p:sp>
        <p:nvSpPr>
          <p:cNvPr id="6" name="Text Box 4"/>
          <p:cNvSpPr txBox="1">
            <a:spLocks noChangeArrowheads="1"/>
          </p:cNvSpPr>
          <p:nvPr/>
        </p:nvSpPr>
        <p:spPr bwMode="auto">
          <a:xfrm>
            <a:off x="2339975" y="188913"/>
            <a:ext cx="680402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eaLnBrk="1" hangingPunct="1">
              <a:spcBef>
                <a:spcPct val="50000"/>
              </a:spcBef>
            </a:pPr>
            <a:r>
              <a:rPr lang="es-ES" sz="1800" dirty="0" smtClean="0">
                <a:solidFill>
                  <a:srgbClr val="FFFFFF"/>
                </a:solidFill>
                <a:latin typeface="Arial Narrow" pitchFamily="34" charset="0"/>
              </a:rPr>
              <a:t>Principales Observaciones de Auditoría</a:t>
            </a:r>
            <a:endParaRPr lang="es-ES" sz="1800" dirty="0">
              <a:solidFill>
                <a:srgbClr val="FFFFFF"/>
              </a:solidFill>
              <a:latin typeface="Arial Narrow" pitchFamily="34" charset="0"/>
            </a:endParaRPr>
          </a:p>
        </p:txBody>
      </p:sp>
      <p:pic>
        <p:nvPicPr>
          <p:cNvPr id="43010" name="Picture 2"/>
          <p:cNvPicPr>
            <a:picLocks noChangeAspect="1" noChangeArrowheads="1"/>
          </p:cNvPicPr>
          <p:nvPr/>
        </p:nvPicPr>
        <p:blipFill rotWithShape="1">
          <a:blip r:embed="rId6">
            <a:extLst>
              <a:ext uri="{28A0092B-C50C-407E-A947-70E740481C1C}">
                <a14:useLocalDpi xmlns:a14="http://schemas.microsoft.com/office/drawing/2010/main" xmlns="" val="0"/>
              </a:ext>
            </a:extLst>
          </a:blip>
          <a:srcRect r="4845"/>
          <a:stretch/>
        </p:blipFill>
        <p:spPr bwMode="auto">
          <a:xfrm>
            <a:off x="59214" y="2852935"/>
            <a:ext cx="9025572" cy="132318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71117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0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0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5229</TotalTime>
  <Words>3955</Words>
  <Application>Microsoft Office PowerPoint</Application>
  <PresentationFormat>Presentación en pantalla (4:3)</PresentationFormat>
  <Paragraphs>700</Paragraphs>
  <Slides>53</Slides>
  <Notes>36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53</vt:i4>
      </vt:variant>
    </vt:vector>
  </HeadingPairs>
  <TitlesOfParts>
    <vt:vector size="55" baseType="lpstr">
      <vt:lpstr>Diseño predeterminado</vt:lpstr>
      <vt:lpstr>Hoja de cálculo</vt:lpstr>
      <vt:lpstr>Diapositiva 1</vt:lpstr>
      <vt:lpstr>Diapositiva 2</vt:lpstr>
      <vt:lpstr>    Objetivos Específicos (Años 2005 a Julio 2009)  a) Evaluación de los Estados Financieros. b) Evaluación del cumplimiento de la normativa que regula las compras públicas. d) Evaluación del cumplimiento de Controles Internos, Administrativos - Financieros. f)  Evaluación coincidencia Obras Contratadas y Obras de Inversión Ejecutadas. g) Identificación de los Riesgos asociados a cada etapa del  Item 31 (Inversión). h) Proposición de Controles para mitigar Riesgos asociados al Item 31 (Inversión).     </vt:lpstr>
      <vt:lpstr>Diapositiva 4</vt:lpstr>
      <vt:lpstr>Diapositiva 5</vt:lpstr>
      <vt:lpstr>Diapositiva 6</vt:lpstr>
      <vt:lpstr>             Falta de registros contables que sustenten las cifras presentadas en los Estados Financieros (Balance de Comprobación y de Saldos, Balance de Ejecución Presupuestaria, Estado de Resultados).   Falta actualización de libros contables timbrados por el Servicio de Impuestos Internos (S.I.I.).   Ausencia de control sobre los bienes de Activo Fijo (Inventario).   Ausencia de Manuales de Procedimientos y Definición de Funciones.   Falta de Control sobre la custodia de documentación física que respalda los Estados Financieros (Carpetas de Proyectos con antecedentes mínimos ordenados cronológicamente).             </vt:lpstr>
      <vt:lpstr> Se evidencia que en un bajo porcentaje (aprox.  20%) de los Proyectos revisados durante el período 2005 a Jul 2009 se presentaron 3 o más oferentes a la Licitación.        </vt:lpstr>
      <vt:lpstr> Estado de Pago Nº4 del proyecto “Construcción, Habilitación y Administración acceso Internet Inalámbrico Público comuna de Sierra Gorda” se encontraría duplicado.        </vt:lpstr>
      <vt:lpstr>       De los proyectos revisados (76) se pudo evidenciar que en 15 de estos, aprox. un 20%, se establecieron Addendums por Obras Complementarias o Extraordinarias.      </vt:lpstr>
      <vt:lpstr>                     Recomendaciones  a)  Efectuar un Inventario de Activo Fijo.  b)  Efectuar  levantamiento  de  principales  Procesos,  Flujogramación, Identificación de Riesgos Asociados a los Procesos, Implementación de Controles que mitiguen los Riesgos. (Matriz de Riesgo CAIGG).  c)  Definición de funciones por funcionario.  d)  Capacitación en Normativa Contable de acuerdo a Oficio 60.820          ( Sistema  de  Contabilidad  de  la  Nación ),  Oficio 36.640 C.G.R. (Municipalidades), otras Normativas.  e)  Capacitación práctica en confección permanente de análisis de cuentas de Activos, Pasivos, Resultados, Confección de Estados Financieros.                      </vt:lpstr>
      <vt:lpstr>Diapositiva 12</vt:lpstr>
      <vt:lpstr>Diapositiva 13</vt:lpstr>
      <vt:lpstr>1.- Infracciones en fases previas al Procedimiento de Contratación</vt:lpstr>
      <vt:lpstr>2.- Infracciones observadas en la determinación del procedimiento de contratación</vt:lpstr>
      <vt:lpstr>2.- Infracciones observadas en la determinación del procedimiento de contratación</vt:lpstr>
      <vt:lpstr> 3.- Infracciones en los actos administrativos que convocan a licitación. </vt:lpstr>
      <vt:lpstr> 3.- Infracciones en los actos administrativos que convocan a licitación. </vt:lpstr>
      <vt:lpstr> 3.- Infracciones en los actos administrativos que convocan a licitación. </vt:lpstr>
      <vt:lpstr> 3.- Infracciones en los actos administrativos que convocan a licitación. </vt:lpstr>
      <vt:lpstr> 4.- Infracciones observadas en las actuaciones de evaluación y adjudicación. </vt:lpstr>
      <vt:lpstr> 4.- Infracciones observadas en las actuaciones de evaluación y adjudicación. </vt:lpstr>
      <vt:lpstr> 4.- Infracciones observadas en las actuaciones de evaluación y adjudicación. </vt:lpstr>
      <vt:lpstr> 4.- Infracciones observadas en las actuaciones de evaluación y adjudicación. </vt:lpstr>
      <vt:lpstr> 4.- Infracciones observadas en las actuaciones de evaluación y adjudicación. </vt:lpstr>
      <vt:lpstr> 4.- Infracciones observadas en las actuaciones de evaluación y adjudicación. </vt:lpstr>
      <vt:lpstr> 5.- Infracciones en actuaciones posteriores. </vt:lpstr>
      <vt:lpstr> 5.- Infracciones en actuaciones posteriores. </vt:lpstr>
      <vt:lpstr> Otras Observaciones </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 Flores</dc:creator>
  <cp:lastModifiedBy>Bárbara Silva Leris</cp:lastModifiedBy>
  <cp:revision>204</cp:revision>
  <dcterms:created xsi:type="dcterms:W3CDTF">2009-10-20T02:24:54Z</dcterms:created>
  <dcterms:modified xsi:type="dcterms:W3CDTF">2014-06-20T15:53:24Z</dcterms:modified>
</cp:coreProperties>
</file>